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 id="2147483656" r:id="rId5"/>
  </p:sldMasterIdLst>
  <p:sldIdLst>
    <p:sldId id="257" r:id="rId6"/>
    <p:sldId id="258" r:id="rId7"/>
    <p:sldId id="260" r:id="rId8"/>
    <p:sldId id="261" r:id="rId9"/>
    <p:sldId id="262" r:id="rId10"/>
    <p:sldId id="263" r:id="rId11"/>
    <p:sldId id="265" r:id="rId12"/>
    <p:sldId id="264" r:id="rId13"/>
    <p:sldId id="266" r:id="rId14"/>
    <p:sldId id="267" r:id="rId15"/>
    <p:sldId id="269" r:id="rId16"/>
    <p:sldId id="268" r:id="rId17"/>
    <p:sldId id="270" r:id="rId18"/>
    <p:sldId id="271" r:id="rId19"/>
    <p:sldId id="272" r:id="rId20"/>
    <p:sldId id="273" r:id="rId21"/>
    <p:sldId id="274" r:id="rId22"/>
    <p:sldId id="275" r:id="rId23"/>
    <p:sldId id="276" r:id="rId24"/>
    <p:sldId id="277" r:id="rId25"/>
    <p:sldId id="278" r:id="rId26"/>
    <p:sldId id="279" r:id="rId27"/>
    <p:sldId id="282" r:id="rId28"/>
    <p:sldId id="280" r:id="rId29"/>
    <p:sldId id="281" r:id="rId30"/>
    <p:sldId id="259" r:id="rId31"/>
  </p:sldIdLst>
  <p:sldSz cx="12192000" cy="6858000"/>
  <p:notesSz cx="6858000" cy="9144000"/>
  <p:embeddedFontLst>
    <p:embeddedFont>
      <p:font typeface="Calibri" panose="020F0502020204030204" pitchFamily="34" charset="0"/>
      <p:regular r:id="rId32"/>
      <p:bold r:id="rId33"/>
      <p:italic r:id="rId34"/>
      <p:boldItalic r:id="rId35"/>
    </p:embeddedFont>
    <p:embeddedFont>
      <p:font typeface="Verdana" panose="020B0604030504040204" pitchFamily="34" charset="0"/>
      <p:regular r:id="rId36"/>
      <p:bold r:id="rId37"/>
      <p:italic r:id="rId38"/>
      <p:boldItalic r:id="rId39"/>
    </p:embeddedFont>
    <p:embeddedFont>
      <p:font typeface="Proxima Nova Black" panose="020B0604020202020204" charset="0"/>
      <p:bold r:id="rId40"/>
    </p:embeddedFont>
    <p:embeddedFont>
      <p:font typeface="Open Sans" panose="020B0604020202020204" charset="0"/>
      <p:regular r:id="rId41"/>
      <p:bold r:id="rId42"/>
      <p:italic r:id="rId43"/>
      <p:boldItalic r:id="rId4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erg" initials="sk"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86957" autoAdjust="0"/>
  </p:normalViewPr>
  <p:slideViewPr>
    <p:cSldViewPr snapToGrid="0">
      <p:cViewPr>
        <p:scale>
          <a:sx n="100" d="100"/>
          <a:sy n="100" d="100"/>
        </p:scale>
        <p:origin x="-744" y="-384"/>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font" Target="fonts/font8.fntdata"/><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font" Target="fonts/font10.fntdata"/><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commentAuthors" Target="commentAuthor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font" Target="fonts/font5.fntdata"/><Relationship Id="rId49"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font" Target="fonts/font13.fntdata"/><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theme" Target="theme/theme1.xml"/><Relationship Id="rId8" Type="http://schemas.openxmlformats.org/officeDocument/2006/relationships/slide" Target="slides/slide3.xml"/></Relationships>
</file>

<file path=ppt/media/image10.png>
</file>

<file path=ppt/media/image11.png>
</file>

<file path=ppt/media/image12.png>
</file>

<file path=ppt/media/image13.png>
</file>

<file path=ppt/media/image14.png>
</file>

<file path=ppt/media/image2.jp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smtClean="0"/>
              <a:t>TITLE</a:t>
            </a:r>
            <a:r>
              <a:rPr lang="uk-UA" dirty="0" smtClean="0"/>
              <a:t/>
            </a:r>
            <a:br>
              <a:rPr lang="uk-UA" dirty="0" smtClean="0"/>
            </a:br>
            <a:r>
              <a:rPr lang="en-US" dirty="0" smtClean="0"/>
              <a:t>TO</a:t>
            </a:r>
            <a:r>
              <a:rPr lang="uk-UA" dirty="0" smtClean="0"/>
              <a:t> </a:t>
            </a:r>
            <a:r>
              <a:rPr lang="en-US" dirty="0" smtClean="0"/>
              <a:t>BE</a:t>
            </a:r>
            <a:r>
              <a:rPr lang="uk-UA" dirty="0" smtClean="0"/>
              <a:t> </a:t>
            </a:r>
            <a:r>
              <a:rPr lang="en-US" dirty="0" smtClean="0"/>
              <a:t>CAPI</a:t>
            </a:r>
            <a:r>
              <a:rPr lang="uk-UA" dirty="0" smtClean="0"/>
              <a:t/>
            </a:r>
            <a:br>
              <a:rPr lang="uk-UA" dirty="0" smtClean="0"/>
            </a:br>
            <a:r>
              <a:rPr lang="en-US" dirty="0" smtClean="0"/>
              <a:t>TALIZED</a:t>
            </a:r>
            <a:endParaRPr lang="en-US" dirty="0"/>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CLICK TO EDIT THE TITLE</a:t>
            </a:r>
            <a:endParaRPr lang="en-US" dirty="0"/>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en-US" smtClean="0"/>
              <a:t>Click icon to add picture</a:t>
            </a:r>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 BE CAPITALIZED</a:t>
            </a:r>
            <a:endParaRPr lang="en-US" dirty="0"/>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en-US" smtClean="0"/>
              <a:t>Click icon to add picture</a:t>
            </a:r>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a:t>
            </a:r>
            <a:r>
              <a:rPr lang="uk-UA" dirty="0" smtClean="0"/>
              <a:t> С</a:t>
            </a:r>
            <a:r>
              <a:rPr lang="en-US" dirty="0" smtClean="0"/>
              <a:t>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en-US" smtClean="0"/>
              <a:t>Click icon to add picture</a:t>
            </a:r>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Tree>
    <p:extLst>
      <p:ext uri="{BB962C8B-B14F-4D97-AF65-F5344CB8AC3E}">
        <p14:creationId xmlns:p14="http://schemas.microsoft.com/office/powerpoint/2010/main"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en-US" smtClean="0"/>
              <a:t>Click icon to add chart</a:t>
            </a:r>
            <a:endParaRPr lang="en-US"/>
          </a:p>
        </p:txBody>
      </p:sp>
    </p:spTree>
    <p:extLst>
      <p:ext uri="{BB962C8B-B14F-4D97-AF65-F5344CB8AC3E}">
        <p14:creationId xmlns:p14="http://schemas.microsoft.com/office/powerpoint/2010/main"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en-US" smtClean="0"/>
              <a:t>Click icon to add chart</a:t>
            </a:r>
            <a:endParaRPr lang="en-US"/>
          </a:p>
        </p:txBody>
      </p:sp>
    </p:spTree>
    <p:extLst>
      <p:ext uri="{BB962C8B-B14F-4D97-AF65-F5344CB8AC3E}">
        <p14:creationId xmlns:p14="http://schemas.microsoft.com/office/powerpoint/2010/main"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smtClean="0"/>
              <a:t>TITLE</a:t>
            </a:r>
            <a:r>
              <a:rPr lang="uk-UA" dirty="0" smtClean="0"/>
              <a:t/>
            </a:r>
            <a:br>
              <a:rPr lang="uk-UA" dirty="0" smtClean="0"/>
            </a:br>
            <a:r>
              <a:rPr lang="en-US" dirty="0" smtClean="0"/>
              <a:t>TO</a:t>
            </a:r>
            <a:r>
              <a:rPr lang="uk-UA" dirty="0" smtClean="0"/>
              <a:t> </a:t>
            </a:r>
            <a:r>
              <a:rPr lang="en-US" dirty="0" smtClean="0"/>
              <a:t>BE</a:t>
            </a:r>
            <a:r>
              <a:rPr lang="uk-UA" dirty="0" smtClean="0"/>
              <a:t> </a:t>
            </a:r>
            <a:r>
              <a:rPr lang="en-US" dirty="0" smtClean="0"/>
              <a:t>CAPI</a:t>
            </a:r>
            <a:r>
              <a:rPr lang="uk-UA" dirty="0" smtClean="0"/>
              <a:t/>
            </a:r>
            <a:br>
              <a:rPr lang="uk-UA" dirty="0" smtClean="0"/>
            </a:br>
            <a:r>
              <a:rPr lang="en-US" dirty="0" smtClean="0"/>
              <a:t>TALIZED</a:t>
            </a:r>
            <a:endParaRPr lang="en-US" dirty="0"/>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42424576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smtClean="0"/>
              <a:t>TITLE TO BE CAPITALIZED</a:t>
            </a:r>
            <a:endParaRPr lang="en-US" dirty="0"/>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26677534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189386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701686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4196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smtClean="0"/>
              <a:t>TITLE TO BE CAPITALIZED</a:t>
            </a:r>
            <a:endParaRPr lang="en-US" dirty="0"/>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868973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74876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Tree>
    <p:extLst>
      <p:ext uri="{BB962C8B-B14F-4D97-AF65-F5344CB8AC3E}">
        <p14:creationId xmlns:p14="http://schemas.microsoft.com/office/powerpoint/2010/main" val="112868998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842787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CLICK TO EDIT THE TITLE</a:t>
            </a:r>
            <a:endParaRPr lang="en-US" dirty="0"/>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8554643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 BE CAPITALIZED</a:t>
            </a:r>
            <a:endParaRPr lang="en-US" dirty="0"/>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590467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a:t>
            </a:r>
            <a:r>
              <a:rPr lang="uk-UA" dirty="0" smtClean="0"/>
              <a:t> С</a:t>
            </a:r>
            <a:r>
              <a:rPr lang="en-US" dirty="0" smtClean="0"/>
              <a:t>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Tree>
    <p:extLst>
      <p:ext uri="{BB962C8B-B14F-4D97-AF65-F5344CB8AC3E}">
        <p14:creationId xmlns:p14="http://schemas.microsoft.com/office/powerpoint/2010/main" val="1780709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a:p>
        </p:txBody>
      </p:sp>
    </p:spTree>
    <p:extLst>
      <p:ext uri="{BB962C8B-B14F-4D97-AF65-F5344CB8AC3E}">
        <p14:creationId xmlns:p14="http://schemas.microsoft.com/office/powerpoint/2010/main" val="22989921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a:p>
        </p:txBody>
      </p:sp>
    </p:spTree>
    <p:extLst>
      <p:ext uri="{BB962C8B-B14F-4D97-AF65-F5344CB8AC3E}">
        <p14:creationId xmlns:p14="http://schemas.microsoft.com/office/powerpoint/2010/main" val="1310242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54637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en-US" smtClean="0"/>
              <a:t>Click icon to add picture</a:t>
            </a:r>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image" Target="../media/image3.emf"/><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2.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6"/>
          <a:stretch>
            <a:fillRect/>
          </a:stretch>
        </p:blipFill>
        <p:spPr>
          <a:xfrm>
            <a:off x="9959145" y="5906728"/>
            <a:ext cx="1547055" cy="265471"/>
          </a:xfrm>
          <a:prstGeom prst="rect">
            <a:avLst/>
          </a:prstGeom>
        </p:spPr>
      </p:pic>
    </p:spTree>
    <p:extLst>
      <p:ext uri="{BB962C8B-B14F-4D97-AF65-F5344CB8AC3E}">
        <p14:creationId xmlns:p14="http://schemas.microsoft.com/office/powerpoint/2010/main"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16"/>
          <a:stretch>
            <a:fillRect/>
          </a:stretch>
        </p:blipFill>
        <p:spPr>
          <a:xfrm>
            <a:off x="9959145" y="5906728"/>
            <a:ext cx="1547053" cy="265471"/>
          </a:xfrm>
          <a:prstGeom prst="rect">
            <a:avLst/>
          </a:prstGeom>
        </p:spPr>
      </p:pic>
    </p:spTree>
    <p:extLst>
      <p:ext uri="{BB962C8B-B14F-4D97-AF65-F5344CB8AC3E}">
        <p14:creationId xmlns:p14="http://schemas.microsoft.com/office/powerpoint/2010/main"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maven.apache.org/" TargetMode="External"/><Relationship Id="rId2" Type="http://schemas.openxmlformats.org/officeDocument/2006/relationships/image" Target="../media/image9.jpe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hyperlink" Target="https://www.educba.com/course/project-management-2/" TargetMode="Externa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ant.apache.org/" TargetMode="Externa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hyperlink" Target="http://groovy-lang.org/" TargetMode="External"/><Relationship Id="rId2" Type="http://schemas.openxmlformats.org/officeDocument/2006/relationships/image" Target="../media/image14.png"/><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Proxima Nova Black" panose="02000506030000020004" pitchFamily="2" charset="0"/>
              </a:rPr>
              <a:t>Ant</a:t>
            </a:r>
            <a:br>
              <a:rPr lang="en-US" dirty="0">
                <a:latin typeface="Proxima Nova Black" panose="02000506030000020004" pitchFamily="2" charset="0"/>
              </a:rPr>
            </a:br>
            <a:r>
              <a:rPr lang="en-US" dirty="0">
                <a:latin typeface="Proxima Nova Black" panose="02000506030000020004" pitchFamily="2" charset="0"/>
              </a:rPr>
              <a:t>Maven</a:t>
            </a:r>
            <a:r>
              <a:rPr lang="en-US" dirty="0" smtClean="0">
                <a:latin typeface="Proxima Nova Black" panose="02000506030000020004" pitchFamily="2" charset="0"/>
              </a:rPr>
              <a:t/>
            </a:r>
            <a:br>
              <a:rPr lang="en-US" dirty="0" smtClean="0">
                <a:latin typeface="Proxima Nova Black" panose="02000506030000020004" pitchFamily="2" charset="0"/>
              </a:rPr>
            </a:br>
            <a:r>
              <a:rPr lang="en-US" dirty="0" smtClean="0">
                <a:latin typeface="Proxima Nova Black" panose="02000506030000020004" pitchFamily="2" charset="0"/>
              </a:rPr>
              <a:t>Gradle</a:t>
            </a:r>
            <a:endParaRPr lang="en-US" dirty="0">
              <a:latin typeface="Proxima Nova Black" panose="02000506030000020004" pitchFamily="2" charset="0"/>
            </a:endParaRPr>
          </a:p>
        </p:txBody>
      </p:sp>
      <p:sp>
        <p:nvSpPr>
          <p:cNvPr id="3" name="Text Placeholder 2"/>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en-US" dirty="0"/>
          </a:p>
        </p:txBody>
      </p:sp>
    </p:spTree>
    <p:extLst>
      <p:ext uri="{BB962C8B-B14F-4D97-AF65-F5344CB8AC3E}">
        <p14:creationId xmlns:p14="http://schemas.microsoft.com/office/powerpoint/2010/main" val="155275645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Ð ÐµÐ·ÑÐ»ÑÑÐ°Ñ Ð¿Ð¾ÑÑÐºÑ Ð·Ð¾Ð±ÑÐ°Ð¶ÐµÐ½Ñ Ð·Ð° Ð·Ð°Ð¿Ð¸ÑÐ¾Ð¼ &quot;maven&quot;"/>
          <p:cNvPicPr>
            <a:picLocks noChangeAspect="1" noChangeArrowheads="1"/>
          </p:cNvPicPr>
          <p:nvPr/>
        </p:nvPicPr>
        <p:blipFill rotWithShape="1">
          <a:blip r:embed="rId2">
            <a:extLst>
              <a:ext uri="{28A0092B-C50C-407E-A947-70E740481C1C}">
                <a14:useLocalDpi xmlns:a14="http://schemas.microsoft.com/office/drawing/2010/main" val="0"/>
              </a:ext>
            </a:extLst>
          </a:blip>
          <a:srcRect l="16321" t="-916" r="12747" b="916"/>
          <a:stretch/>
        </p:blipFill>
        <p:spPr bwMode="auto">
          <a:xfrm>
            <a:off x="591820" y="1535112"/>
            <a:ext cx="5067300" cy="4019550"/>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p:cNvSpPr>
            <a:spLocks noGrp="1"/>
          </p:cNvSpPr>
          <p:nvPr>
            <p:ph type="title"/>
          </p:nvPr>
        </p:nvSpPr>
        <p:spPr/>
        <p:txBody>
          <a:bodyPr/>
          <a:lstStyle/>
          <a:p>
            <a:r>
              <a:rPr lang="en-US" i="1" dirty="0" smtClean="0"/>
              <a:t>Maven</a:t>
            </a:r>
            <a:endParaRPr lang="uk-UA" i="1" dirty="0"/>
          </a:p>
        </p:txBody>
      </p:sp>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sp>
        <p:nvSpPr>
          <p:cNvPr id="2" name="TextBox 1"/>
          <p:cNvSpPr txBox="1"/>
          <p:nvPr/>
        </p:nvSpPr>
        <p:spPr>
          <a:xfrm>
            <a:off x="5659120" y="2206059"/>
            <a:ext cx="5273822" cy="3046988"/>
          </a:xfrm>
          <a:prstGeom prst="rect">
            <a:avLst/>
          </a:prstGeom>
          <a:noFill/>
        </p:spPr>
        <p:txBody>
          <a:bodyPr wrap="square" rtlCol="0">
            <a:spAutoFit/>
          </a:bodyPr>
          <a:lstStyle/>
          <a:p>
            <a:r>
              <a:rPr lang="en-US" sz="2400" dirty="0" smtClean="0">
                <a:latin typeface="Times New Roman" panose="02020603050405020304" pitchFamily="18" charset="0"/>
                <a:cs typeface="Times New Roman" panose="02020603050405020304" pitchFamily="18" charset="0"/>
                <a:hlinkClick r:id="rId3"/>
              </a:rPr>
              <a:t>Maven</a:t>
            </a:r>
            <a:r>
              <a:rPr lang="uk-UA" sz="2400" dirty="0" smtClean="0">
                <a:latin typeface="Times New Roman" panose="02020603050405020304" pitchFamily="18" charset="0"/>
                <a:cs typeface="Times New Roman" panose="02020603050405020304" pitchFamily="18" charset="0"/>
              </a:rPr>
              <a:t> </a:t>
            </a:r>
            <a:r>
              <a:rPr lang="en-US" sz="2400" dirty="0"/>
              <a:t>|ˈ</a:t>
            </a:r>
            <a:r>
              <a:rPr lang="en-US" sz="2400" dirty="0" err="1"/>
              <a:t>meɪv</a:t>
            </a:r>
            <a:r>
              <a:rPr lang="en-US" sz="2400" dirty="0"/>
              <a:t>(ə)n|</a:t>
            </a:r>
            <a:r>
              <a:rPr lang="en-US" sz="2400" dirty="0">
                <a:latin typeface="Times New Roman" panose="02020603050405020304" pitchFamily="18" charset="0"/>
                <a:cs typeface="Times New Roman" panose="02020603050405020304" pitchFamily="18" charset="0"/>
              </a:rPr>
              <a:t> is a dependency management and a build automation tool, primarily used for Java applications. </a:t>
            </a:r>
            <a:r>
              <a:rPr lang="en-US" sz="2400" b="1" dirty="0">
                <a:latin typeface="Times New Roman" panose="02020603050405020304" pitchFamily="18" charset="0"/>
                <a:cs typeface="Times New Roman" panose="02020603050405020304" pitchFamily="18" charset="0"/>
              </a:rPr>
              <a:t>Maven continues to use XML files just like Ant but in a much more manageable way. </a:t>
            </a:r>
            <a:r>
              <a:rPr lang="en-US" sz="2400" dirty="0">
                <a:latin typeface="Times New Roman" panose="02020603050405020304" pitchFamily="18" charset="0"/>
                <a:cs typeface="Times New Roman" panose="02020603050405020304" pitchFamily="18" charset="0"/>
              </a:rPr>
              <a:t>The name of the game here is convention over configuration.</a:t>
            </a:r>
            <a:endParaRPr lang="uk-UA"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0102375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History</a:t>
            </a:r>
            <a:endParaRPr lang="uk-UA" dirty="0"/>
          </a:p>
        </p:txBody>
      </p:sp>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sp>
        <p:nvSpPr>
          <p:cNvPr id="7" name="TextBox 6"/>
          <p:cNvSpPr txBox="1"/>
          <p:nvPr/>
        </p:nvSpPr>
        <p:spPr>
          <a:xfrm>
            <a:off x="3421380" y="2057400"/>
            <a:ext cx="5489003" cy="4270400"/>
          </a:xfrm>
          <a:prstGeom prst="rect">
            <a:avLst/>
          </a:prstGeom>
          <a:noFill/>
        </p:spPr>
        <p:txBody>
          <a:bodyPr wrap="none" rtlCol="0">
            <a:spAutoFit/>
          </a:bodyPr>
          <a:lstStyle/>
          <a:p>
            <a:pPr marL="685734" lvl="1" indent="-241234">
              <a:lnSpc>
                <a:spcPct val="90000"/>
              </a:lnSpc>
              <a:spcBef>
                <a:spcPts val="500"/>
              </a:spcBef>
              <a:buClr>
                <a:schemeClr val="lt2"/>
              </a:buClr>
              <a:buSzPct val="100000"/>
              <a:buFont typeface="Arial"/>
              <a:buChar char="–"/>
            </a:pPr>
            <a:r>
              <a:rPr lang="en-US" sz="2400" dirty="0">
                <a:solidFill>
                  <a:schemeClr val="dk1"/>
                </a:solidFill>
                <a:latin typeface="Times New Roman"/>
                <a:ea typeface="Times New Roman"/>
                <a:cs typeface="Times New Roman"/>
                <a:sym typeface="Times New Roman"/>
              </a:rPr>
              <a:t>Maven 1 (2003)</a:t>
            </a:r>
          </a:p>
          <a:p>
            <a:pPr marL="1142886" lvl="2" indent="-241185">
              <a:lnSpc>
                <a:spcPct val="90000"/>
              </a:lnSpc>
              <a:spcBef>
                <a:spcPts val="500"/>
              </a:spcBef>
              <a:buClr>
                <a:schemeClr val="lt2"/>
              </a:buClr>
              <a:buSzPct val="100000"/>
              <a:buFont typeface="Arial"/>
              <a:buChar char="•"/>
            </a:pPr>
            <a:r>
              <a:rPr lang="en-US" sz="2400" dirty="0">
                <a:solidFill>
                  <a:schemeClr val="dk1"/>
                </a:solidFill>
                <a:latin typeface="Times New Roman"/>
                <a:ea typeface="Times New Roman"/>
                <a:cs typeface="Times New Roman"/>
                <a:sym typeface="Times New Roman"/>
              </a:rPr>
              <a:t>Very Ugly</a:t>
            </a:r>
          </a:p>
          <a:p>
            <a:pPr marL="1142886" lvl="2" indent="-241185">
              <a:lnSpc>
                <a:spcPct val="90000"/>
              </a:lnSpc>
              <a:spcBef>
                <a:spcPts val="500"/>
              </a:spcBef>
              <a:buClr>
                <a:schemeClr val="lt2"/>
              </a:buClr>
              <a:buSzPct val="100000"/>
              <a:buFont typeface="Arial"/>
              <a:buChar char="•"/>
            </a:pPr>
            <a:r>
              <a:rPr lang="en-US" sz="2400" dirty="0">
                <a:solidFill>
                  <a:schemeClr val="dk1"/>
                </a:solidFill>
                <a:latin typeface="Times New Roman"/>
                <a:ea typeface="Times New Roman"/>
                <a:cs typeface="Times New Roman"/>
                <a:sym typeface="Times New Roman"/>
              </a:rPr>
              <a:t>Used in Stack 1</a:t>
            </a:r>
          </a:p>
          <a:p>
            <a:pPr marL="685734" lvl="1" indent="-241234">
              <a:lnSpc>
                <a:spcPct val="90000"/>
              </a:lnSpc>
              <a:spcBef>
                <a:spcPts val="500"/>
              </a:spcBef>
              <a:buClr>
                <a:schemeClr val="lt2"/>
              </a:buClr>
              <a:buSzPct val="100000"/>
              <a:buFont typeface="Arial"/>
              <a:buChar char="–"/>
            </a:pPr>
            <a:r>
              <a:rPr lang="en-US" sz="2400" dirty="0">
                <a:solidFill>
                  <a:schemeClr val="dk1"/>
                </a:solidFill>
                <a:latin typeface="Times New Roman"/>
                <a:ea typeface="Times New Roman"/>
                <a:cs typeface="Times New Roman"/>
                <a:sym typeface="Times New Roman"/>
              </a:rPr>
              <a:t>Maven 2 (2005)</a:t>
            </a:r>
          </a:p>
          <a:p>
            <a:pPr marL="1142886" lvl="2" indent="-241185">
              <a:lnSpc>
                <a:spcPct val="90000"/>
              </a:lnSpc>
              <a:spcBef>
                <a:spcPts val="500"/>
              </a:spcBef>
              <a:buClr>
                <a:schemeClr val="lt2"/>
              </a:buClr>
              <a:buSzPct val="100000"/>
              <a:buFont typeface="Arial"/>
              <a:buChar char="•"/>
            </a:pPr>
            <a:r>
              <a:rPr lang="en-US" sz="2400" dirty="0">
                <a:solidFill>
                  <a:schemeClr val="dk1"/>
                </a:solidFill>
                <a:latin typeface="Times New Roman"/>
                <a:ea typeface="Times New Roman"/>
                <a:cs typeface="Times New Roman"/>
                <a:sym typeface="Times New Roman"/>
              </a:rPr>
              <a:t>Complete rewrite</a:t>
            </a:r>
          </a:p>
          <a:p>
            <a:pPr marL="1142886" lvl="2" indent="-241185">
              <a:lnSpc>
                <a:spcPct val="90000"/>
              </a:lnSpc>
              <a:spcBef>
                <a:spcPts val="500"/>
              </a:spcBef>
              <a:buClr>
                <a:schemeClr val="lt2"/>
              </a:buClr>
              <a:buSzPct val="100000"/>
              <a:buFont typeface="Arial"/>
              <a:buChar char="•"/>
            </a:pPr>
            <a:r>
              <a:rPr lang="en-US" sz="2400" dirty="0">
                <a:solidFill>
                  <a:schemeClr val="dk1"/>
                </a:solidFill>
                <a:latin typeface="Times New Roman"/>
                <a:ea typeface="Times New Roman"/>
                <a:cs typeface="Times New Roman"/>
                <a:sym typeface="Times New Roman"/>
              </a:rPr>
              <a:t>Not backwards Compatible</a:t>
            </a:r>
          </a:p>
          <a:p>
            <a:pPr marL="1142886" lvl="2" indent="-241185">
              <a:lnSpc>
                <a:spcPct val="90000"/>
              </a:lnSpc>
              <a:spcBef>
                <a:spcPts val="500"/>
              </a:spcBef>
              <a:buClr>
                <a:schemeClr val="lt2"/>
              </a:buClr>
              <a:buSzPct val="100000"/>
              <a:buFont typeface="Arial"/>
              <a:buChar char="•"/>
            </a:pPr>
            <a:r>
              <a:rPr lang="en-US" sz="2400" dirty="0">
                <a:solidFill>
                  <a:schemeClr val="dk1"/>
                </a:solidFill>
                <a:latin typeface="Times New Roman"/>
                <a:ea typeface="Times New Roman"/>
                <a:cs typeface="Times New Roman"/>
                <a:sym typeface="Times New Roman"/>
              </a:rPr>
              <a:t>Used in Stack 2.0,2.1,2.2,3.0</a:t>
            </a:r>
          </a:p>
          <a:p>
            <a:pPr marL="685734" lvl="1" indent="-241234">
              <a:lnSpc>
                <a:spcPct val="90000"/>
              </a:lnSpc>
              <a:spcBef>
                <a:spcPts val="500"/>
              </a:spcBef>
              <a:buClr>
                <a:schemeClr val="lt2"/>
              </a:buClr>
              <a:buSzPct val="100000"/>
              <a:buFont typeface="Arial"/>
              <a:buChar char="–"/>
            </a:pPr>
            <a:r>
              <a:rPr lang="en-US" sz="2400" dirty="0">
                <a:solidFill>
                  <a:schemeClr val="dk1"/>
                </a:solidFill>
                <a:latin typeface="Times New Roman"/>
                <a:ea typeface="Times New Roman"/>
                <a:cs typeface="Times New Roman"/>
                <a:sym typeface="Times New Roman"/>
              </a:rPr>
              <a:t>Maven 3 (2010)</a:t>
            </a:r>
          </a:p>
          <a:p>
            <a:pPr marL="1142886" lvl="2" indent="-241185">
              <a:lnSpc>
                <a:spcPct val="90000"/>
              </a:lnSpc>
              <a:spcBef>
                <a:spcPts val="500"/>
              </a:spcBef>
              <a:buClr>
                <a:schemeClr val="lt2"/>
              </a:buClr>
              <a:buSzPct val="100000"/>
              <a:buFont typeface="Arial"/>
              <a:buChar char="•"/>
            </a:pPr>
            <a:r>
              <a:rPr lang="en-US" sz="2400" dirty="0">
                <a:solidFill>
                  <a:schemeClr val="dk1"/>
                </a:solidFill>
                <a:latin typeface="Times New Roman"/>
                <a:ea typeface="Times New Roman"/>
                <a:cs typeface="Times New Roman"/>
                <a:sym typeface="Times New Roman"/>
              </a:rPr>
              <a:t>Same as Maven 2 but more stable</a:t>
            </a:r>
          </a:p>
          <a:p>
            <a:pPr marL="1142886" lvl="2" indent="-241185">
              <a:lnSpc>
                <a:spcPct val="90000"/>
              </a:lnSpc>
              <a:spcBef>
                <a:spcPts val="500"/>
              </a:spcBef>
              <a:buClr>
                <a:schemeClr val="lt2"/>
              </a:buClr>
              <a:buSzPct val="100000"/>
              <a:buFont typeface="Arial"/>
              <a:buChar char="•"/>
            </a:pPr>
            <a:r>
              <a:rPr lang="en-US" sz="2400" dirty="0">
                <a:solidFill>
                  <a:schemeClr val="dk1"/>
                </a:solidFill>
                <a:latin typeface="Times New Roman"/>
                <a:ea typeface="Times New Roman"/>
                <a:cs typeface="Times New Roman"/>
                <a:sym typeface="Times New Roman"/>
              </a:rPr>
              <a:t>Used in Stack 2.3, 3.1</a:t>
            </a:r>
          </a:p>
          <a:p>
            <a:endParaRPr lang="uk-UA" dirty="0"/>
          </a:p>
        </p:txBody>
      </p:sp>
    </p:spTree>
    <p:extLst>
      <p:ext uri="{BB962C8B-B14F-4D97-AF65-F5344CB8AC3E}">
        <p14:creationId xmlns:p14="http://schemas.microsoft.com/office/powerpoint/2010/main" val="185527279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1" y="685800"/>
            <a:ext cx="10820400" cy="1520260"/>
          </a:xfrm>
        </p:spPr>
        <p:txBody>
          <a:bodyPr/>
          <a:lstStyle/>
          <a:p>
            <a:r>
              <a:rPr lang="en-US" dirty="0" smtClean="0"/>
              <a:t>POM</a:t>
            </a:r>
            <a:endParaRPr lang="uk-UA" dirty="0"/>
          </a:p>
        </p:txBody>
      </p:sp>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sp>
        <p:nvSpPr>
          <p:cNvPr id="2" name="TextBox 1"/>
          <p:cNvSpPr txBox="1"/>
          <p:nvPr/>
        </p:nvSpPr>
        <p:spPr>
          <a:xfrm>
            <a:off x="708660" y="2206059"/>
            <a:ext cx="10224282" cy="3416320"/>
          </a:xfrm>
          <a:prstGeom prst="rect">
            <a:avLst/>
          </a:prstGeom>
          <a:noFill/>
        </p:spPr>
        <p:txBody>
          <a:bodyPr wrap="square" rtlCol="0">
            <a:spAutoFit/>
          </a:bodyPr>
          <a:lstStyle/>
          <a:p>
            <a:pPr algn="just"/>
            <a:r>
              <a:rPr lang="en-US" sz="2400" b="1" dirty="0">
                <a:latin typeface="Times New Roman" panose="02020603050405020304" pitchFamily="18" charset="0"/>
                <a:cs typeface="Times New Roman" panose="02020603050405020304" pitchFamily="18" charset="0"/>
              </a:rPr>
              <a:t>POM</a:t>
            </a:r>
            <a:r>
              <a:rPr lang="en-US" sz="2400" dirty="0">
                <a:latin typeface="Times New Roman" panose="02020603050405020304" pitchFamily="18" charset="0"/>
                <a:cs typeface="Times New Roman" panose="02020603050405020304" pitchFamily="18" charset="0"/>
              </a:rPr>
              <a:t> stands for "</a:t>
            </a:r>
            <a:r>
              <a:rPr lang="en-US" sz="2400" b="1" dirty="0">
                <a:latin typeface="Times New Roman" panose="02020603050405020304" pitchFamily="18" charset="0"/>
                <a:cs typeface="Times New Roman" panose="02020603050405020304" pitchFamily="18" charset="0"/>
              </a:rPr>
              <a:t>Project Object Model</a:t>
            </a:r>
            <a:r>
              <a:rPr lang="en-US" sz="2400" dirty="0">
                <a:latin typeface="Times New Roman" panose="02020603050405020304" pitchFamily="18" charset="0"/>
                <a:cs typeface="Times New Roman" panose="02020603050405020304" pitchFamily="18" charset="0"/>
              </a:rPr>
              <a:t>". It is an XML representation of a Maven project held in a file named </a:t>
            </a:r>
            <a:r>
              <a:rPr lang="en-US" sz="2400" dirty="0">
                <a:latin typeface="Times New Roman" panose="02020603050405020304" pitchFamily="18" charset="0"/>
                <a:cs typeface="Times New Roman" panose="02020603050405020304" pitchFamily="18" charset="0"/>
              </a:rPr>
              <a:t>pom.xml</a:t>
            </a:r>
            <a:r>
              <a:rPr lang="en-US" sz="2400" dirty="0">
                <a:latin typeface="Times New Roman" panose="02020603050405020304" pitchFamily="18" charset="0"/>
                <a:cs typeface="Times New Roman" panose="02020603050405020304" pitchFamily="18" charset="0"/>
              </a:rPr>
              <a:t>. When in the presence of Maven folks, speaking of a project is speaking in the philosophical sense, beyond a mere collection of files containing code. A project contains configuration files, as well as the developers involved and the roles they play, the defect tracking system, the organization and licenses, the URL of where the project lives, the project's dependencies, and all of the other little pieces that come into play to give code life. It is a one-stop-shop for all things concerning the project. </a:t>
            </a:r>
            <a:r>
              <a:rPr lang="en-US" sz="2400" i="1" dirty="0">
                <a:latin typeface="Times New Roman" panose="02020603050405020304" pitchFamily="18" charset="0"/>
                <a:cs typeface="Times New Roman" panose="02020603050405020304" pitchFamily="18" charset="0"/>
              </a:rPr>
              <a:t>In fact, in the Maven world, a project need not contain any code at all, merely a </a:t>
            </a:r>
            <a:r>
              <a:rPr lang="en-US" sz="2400" i="1" dirty="0">
                <a:latin typeface="Times New Roman" panose="02020603050405020304" pitchFamily="18" charset="0"/>
                <a:cs typeface="Times New Roman" panose="02020603050405020304" pitchFamily="18" charset="0"/>
              </a:rPr>
              <a:t>pom.xml</a:t>
            </a:r>
            <a:r>
              <a:rPr lang="en-US" sz="2400" i="1" dirty="0">
                <a:latin typeface="Times New Roman" panose="02020603050405020304" pitchFamily="18" charset="0"/>
                <a:cs typeface="Times New Roman" panose="02020603050405020304" pitchFamily="18" charset="0"/>
              </a:rPr>
              <a:t>.</a:t>
            </a:r>
            <a:endParaRPr lang="uk-UA" sz="24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8809344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1" y="685800"/>
            <a:ext cx="10820400" cy="1520260"/>
          </a:xfrm>
        </p:spPr>
        <p:txBody>
          <a:bodyPr/>
          <a:lstStyle/>
          <a:p>
            <a:r>
              <a:rPr lang="en-US" dirty="0" smtClean="0"/>
              <a:t>Structure</a:t>
            </a:r>
            <a:endParaRPr lang="uk-UA" dirty="0"/>
          </a:p>
        </p:txBody>
      </p:sp>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sp>
        <p:nvSpPr>
          <p:cNvPr id="3" name="TextBox 2"/>
          <p:cNvSpPr txBox="1"/>
          <p:nvPr/>
        </p:nvSpPr>
        <p:spPr>
          <a:xfrm>
            <a:off x="393238" y="1737359"/>
            <a:ext cx="11601764" cy="4431983"/>
          </a:xfrm>
          <a:prstGeom prst="rect">
            <a:avLst/>
          </a:prstGeom>
          <a:noFill/>
        </p:spPr>
        <p:txBody>
          <a:bodyPr wrap="square" rtlCol="0">
            <a:spAutoFit/>
          </a:bodyPr>
          <a:lstStyle/>
          <a:p>
            <a:pP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maven-project/pom.xml – defines dependencies and modules needed during the build lifecycle of a Maven project</a:t>
            </a:r>
          </a:p>
          <a:p>
            <a:pP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maven-project/LICENSE.txt – licensing information of the project</a:t>
            </a:r>
          </a:p>
          <a:p>
            <a:pP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maven-project/README.txt – summary of the project</a:t>
            </a:r>
          </a:p>
          <a:p>
            <a:pP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maven-project/NOTICE.txt – information about third-party libraries used in the project</a:t>
            </a:r>
          </a:p>
          <a:p>
            <a:pP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maven-project/</a:t>
            </a:r>
            <a:r>
              <a:rPr lang="en-US" sz="2400" dirty="0" err="1">
                <a:latin typeface="Times New Roman" panose="02020603050405020304" pitchFamily="18" charset="0"/>
                <a:cs typeface="Times New Roman" panose="02020603050405020304" pitchFamily="18" charset="0"/>
              </a:rPr>
              <a:t>src</a:t>
            </a:r>
            <a:r>
              <a:rPr lang="en-US" sz="2400" dirty="0">
                <a:latin typeface="Times New Roman" panose="02020603050405020304" pitchFamily="18" charset="0"/>
                <a:cs typeface="Times New Roman" panose="02020603050405020304" pitchFamily="18" charset="0"/>
              </a:rPr>
              <a:t>/main – contains source code and resources that become part of the artifact</a:t>
            </a:r>
          </a:p>
          <a:p>
            <a:pP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maven-project/</a:t>
            </a:r>
            <a:r>
              <a:rPr lang="en-US" sz="2400" dirty="0" err="1">
                <a:latin typeface="Times New Roman" panose="02020603050405020304" pitchFamily="18" charset="0"/>
                <a:cs typeface="Times New Roman" panose="02020603050405020304" pitchFamily="18" charset="0"/>
              </a:rPr>
              <a:t>src</a:t>
            </a:r>
            <a:r>
              <a:rPr lang="en-US" sz="2400" dirty="0">
                <a:latin typeface="Times New Roman" panose="02020603050405020304" pitchFamily="18" charset="0"/>
                <a:cs typeface="Times New Roman" panose="02020603050405020304" pitchFamily="18" charset="0"/>
              </a:rPr>
              <a:t>/test – holds all the test code and resources</a:t>
            </a:r>
          </a:p>
          <a:p>
            <a:pP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maven-project/</a:t>
            </a:r>
            <a:r>
              <a:rPr lang="en-US" sz="2400" dirty="0" err="1">
                <a:latin typeface="Times New Roman" panose="02020603050405020304" pitchFamily="18" charset="0"/>
                <a:cs typeface="Times New Roman" panose="02020603050405020304" pitchFamily="18" charset="0"/>
              </a:rPr>
              <a:t>src</a:t>
            </a:r>
            <a:r>
              <a:rPr lang="en-US" sz="2400" dirty="0">
                <a:latin typeface="Times New Roman" panose="02020603050405020304" pitchFamily="18" charset="0"/>
                <a:cs typeface="Times New Roman" panose="02020603050405020304" pitchFamily="18" charset="0"/>
              </a:rPr>
              <a:t>/it – usually reserved for integration tests used by the Maven Failsafe Plugin</a:t>
            </a:r>
          </a:p>
          <a:p>
            <a:pP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maven-project/</a:t>
            </a:r>
            <a:r>
              <a:rPr lang="en-US" sz="2400" dirty="0" err="1">
                <a:latin typeface="Times New Roman" panose="02020603050405020304" pitchFamily="18" charset="0"/>
                <a:cs typeface="Times New Roman" panose="02020603050405020304" pitchFamily="18" charset="0"/>
              </a:rPr>
              <a:t>src</a:t>
            </a:r>
            <a:r>
              <a:rPr lang="en-US" sz="2400" dirty="0">
                <a:latin typeface="Times New Roman" panose="02020603050405020304" pitchFamily="18" charset="0"/>
                <a:cs typeface="Times New Roman" panose="02020603050405020304" pitchFamily="18" charset="0"/>
              </a:rPr>
              <a:t>/site – site documentation created using the Maven Site Plugin</a:t>
            </a:r>
          </a:p>
          <a:p>
            <a:pP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maven-project/</a:t>
            </a:r>
            <a:r>
              <a:rPr lang="en-US" sz="2400" dirty="0" err="1">
                <a:latin typeface="Times New Roman" panose="02020603050405020304" pitchFamily="18" charset="0"/>
                <a:cs typeface="Times New Roman" panose="02020603050405020304" pitchFamily="18" charset="0"/>
              </a:rPr>
              <a:t>src</a:t>
            </a:r>
            <a:r>
              <a:rPr lang="en-US" sz="2400" dirty="0">
                <a:latin typeface="Times New Roman" panose="02020603050405020304" pitchFamily="18" charset="0"/>
                <a:cs typeface="Times New Roman" panose="02020603050405020304" pitchFamily="18" charset="0"/>
              </a:rPr>
              <a:t>/assembly – assembly configuration for packaging binaries</a:t>
            </a:r>
          </a:p>
          <a:p>
            <a:endParaRPr lang="uk-UA" dirty="0"/>
          </a:p>
        </p:txBody>
      </p:sp>
    </p:spTree>
    <p:extLst>
      <p:ext uri="{BB962C8B-B14F-4D97-AF65-F5344CB8AC3E}">
        <p14:creationId xmlns:p14="http://schemas.microsoft.com/office/powerpoint/2010/main" val="193710213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pic>
        <p:nvPicPr>
          <p:cNvPr id="6" name="Рисунок 5"/>
          <p:cNvPicPr>
            <a:picLocks noChangeAspect="1"/>
          </p:cNvPicPr>
          <p:nvPr/>
        </p:nvPicPr>
        <p:blipFill rotWithShape="1">
          <a:blip r:embed="rId2"/>
          <a:srcRect l="6250" t="34074" r="72500" b="14074"/>
          <a:stretch/>
        </p:blipFill>
        <p:spPr>
          <a:xfrm>
            <a:off x="4396740" y="599984"/>
            <a:ext cx="3693393" cy="5069364"/>
          </a:xfrm>
          <a:prstGeom prst="rect">
            <a:avLst/>
          </a:prstGeom>
        </p:spPr>
      </p:pic>
    </p:spTree>
    <p:extLst>
      <p:ext uri="{BB962C8B-B14F-4D97-AF65-F5344CB8AC3E}">
        <p14:creationId xmlns:p14="http://schemas.microsoft.com/office/powerpoint/2010/main" val="287916994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20340" y="1037590"/>
            <a:ext cx="8001000" cy="503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3"/>
          <p:cNvSpPr>
            <a:spLocks noGrp="1"/>
          </p:cNvSpPr>
          <p:nvPr>
            <p:ph type="title"/>
          </p:nvPr>
        </p:nvSpPr>
        <p:spPr>
          <a:xfrm>
            <a:off x="685801" y="281940"/>
            <a:ext cx="10820400" cy="1924120"/>
          </a:xfrm>
        </p:spPr>
        <p:txBody>
          <a:bodyPr/>
          <a:lstStyle/>
          <a:p>
            <a:r>
              <a:rPr lang="en-US" dirty="0"/>
              <a:t>p</a:t>
            </a:r>
            <a:r>
              <a:rPr lang="en-US" dirty="0" smtClean="0"/>
              <a:t>om.xml</a:t>
            </a:r>
            <a:endParaRPr lang="uk-UA" dirty="0"/>
          </a:p>
        </p:txBody>
      </p:sp>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spTree>
    <p:extLst>
      <p:ext uri="{BB962C8B-B14F-4D97-AF65-F5344CB8AC3E}">
        <p14:creationId xmlns:p14="http://schemas.microsoft.com/office/powerpoint/2010/main" val="410785395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sp>
        <p:nvSpPr>
          <p:cNvPr id="3" name="Прямоугольник 2"/>
          <p:cNvSpPr/>
          <p:nvPr/>
        </p:nvSpPr>
        <p:spPr>
          <a:xfrm>
            <a:off x="914400" y="1212764"/>
            <a:ext cx="10226040" cy="4081117"/>
          </a:xfrm>
          <a:prstGeom prst="rect">
            <a:avLst/>
          </a:prstGeom>
        </p:spPr>
        <p:txBody>
          <a:bodyPr wrap="square">
            <a:spAutoFit/>
          </a:bodyPr>
          <a:lstStyle/>
          <a:p>
            <a:pPr>
              <a:lnSpc>
                <a:spcPct val="90000"/>
              </a:lnSpc>
              <a:spcBef>
                <a:spcPct val="0"/>
              </a:spcBef>
            </a:pPr>
            <a:r>
              <a:rPr lang="en-US" altLang="uk-UA" sz="2400" dirty="0">
                <a:latin typeface="Times New Roman" panose="02020603050405020304" pitchFamily="18" charset="0"/>
                <a:cs typeface="Times New Roman" panose="02020603050405020304" pitchFamily="18" charset="0"/>
              </a:rPr>
              <a:t>The </a:t>
            </a:r>
            <a:r>
              <a:rPr lang="en-US" altLang="uk-UA" sz="2400" b="1" dirty="0">
                <a:latin typeface="Times New Roman" panose="02020603050405020304" pitchFamily="18" charset="0"/>
                <a:cs typeface="Times New Roman" panose="02020603050405020304" pitchFamily="18" charset="0"/>
              </a:rPr>
              <a:t>group ID</a:t>
            </a:r>
            <a:r>
              <a:rPr lang="en-US" altLang="uk-UA" sz="2400" dirty="0">
                <a:latin typeface="Times New Roman" panose="02020603050405020304" pitchFamily="18" charset="0"/>
                <a:cs typeface="Times New Roman" panose="02020603050405020304" pitchFamily="18" charset="0"/>
              </a:rPr>
              <a:t>:</a:t>
            </a:r>
          </a:p>
          <a:p>
            <a:pPr lvl="1">
              <a:lnSpc>
                <a:spcPct val="90000"/>
              </a:lnSpc>
              <a:spcBef>
                <a:spcPct val="0"/>
              </a:spcBef>
            </a:pPr>
            <a:r>
              <a:rPr lang="en-US" altLang="uk-UA" sz="2400" dirty="0">
                <a:latin typeface="Times New Roman" panose="02020603050405020304" pitchFamily="18" charset="0"/>
                <a:cs typeface="Times New Roman" panose="02020603050405020304" pitchFamily="18" charset="0"/>
              </a:rPr>
              <a:t>The entity or organization responsible for producing the artifact. For example, com.softserve.edu can be a group ID.</a:t>
            </a:r>
          </a:p>
          <a:p>
            <a:pPr>
              <a:lnSpc>
                <a:spcPct val="90000"/>
              </a:lnSpc>
              <a:spcBef>
                <a:spcPct val="0"/>
              </a:spcBef>
            </a:pPr>
            <a:r>
              <a:rPr lang="en-US" altLang="uk-UA" sz="2400" dirty="0">
                <a:latin typeface="Times New Roman" panose="02020603050405020304" pitchFamily="18" charset="0"/>
                <a:cs typeface="Times New Roman" panose="02020603050405020304" pitchFamily="18" charset="0"/>
              </a:rPr>
              <a:t>The </a:t>
            </a:r>
            <a:r>
              <a:rPr lang="en-US" altLang="uk-UA" sz="2400" b="1" dirty="0">
                <a:latin typeface="Times New Roman" panose="02020603050405020304" pitchFamily="18" charset="0"/>
                <a:cs typeface="Times New Roman" panose="02020603050405020304" pitchFamily="18" charset="0"/>
              </a:rPr>
              <a:t>artifact ID</a:t>
            </a:r>
            <a:r>
              <a:rPr lang="en-US" altLang="uk-UA" sz="2400" dirty="0">
                <a:latin typeface="Times New Roman" panose="02020603050405020304" pitchFamily="18" charset="0"/>
                <a:cs typeface="Times New Roman" panose="02020603050405020304" pitchFamily="18" charset="0"/>
              </a:rPr>
              <a:t>:</a:t>
            </a:r>
          </a:p>
          <a:p>
            <a:pPr lvl="1">
              <a:lnSpc>
                <a:spcPct val="90000"/>
              </a:lnSpc>
              <a:spcBef>
                <a:spcPct val="0"/>
              </a:spcBef>
            </a:pPr>
            <a:r>
              <a:rPr lang="en-US" altLang="uk-UA" sz="2400" dirty="0">
                <a:latin typeface="Times New Roman" panose="02020603050405020304" pitchFamily="18" charset="0"/>
                <a:cs typeface="Times New Roman" panose="02020603050405020304" pitchFamily="18" charset="0"/>
              </a:rPr>
              <a:t>The name of the actual artifact. For example, a project with a main class called </a:t>
            </a:r>
            <a:r>
              <a:rPr lang="en-US" altLang="uk-UA" sz="2400" dirty="0" err="1">
                <a:latin typeface="Times New Roman" panose="02020603050405020304" pitchFamily="18" charset="0"/>
                <a:cs typeface="Times New Roman" panose="02020603050405020304" pitchFamily="18" charset="0"/>
              </a:rPr>
              <a:t>OpsImp</a:t>
            </a:r>
            <a:r>
              <a:rPr lang="en-US" altLang="uk-UA" sz="2400" dirty="0">
                <a:latin typeface="Times New Roman" panose="02020603050405020304" pitchFamily="18" charset="0"/>
                <a:cs typeface="Times New Roman" panose="02020603050405020304" pitchFamily="18" charset="0"/>
              </a:rPr>
              <a:t> may use </a:t>
            </a:r>
            <a:r>
              <a:rPr lang="en-US" altLang="uk-UA" sz="2400" dirty="0" err="1">
                <a:latin typeface="Times New Roman" panose="02020603050405020304" pitchFamily="18" charset="0"/>
                <a:cs typeface="Times New Roman" panose="02020603050405020304" pitchFamily="18" charset="0"/>
              </a:rPr>
              <a:t>OpsImp</a:t>
            </a:r>
            <a:r>
              <a:rPr lang="en-US" altLang="uk-UA" sz="2400" dirty="0">
                <a:latin typeface="Times New Roman" panose="02020603050405020304" pitchFamily="18" charset="0"/>
                <a:cs typeface="Times New Roman" panose="02020603050405020304" pitchFamily="18" charset="0"/>
              </a:rPr>
              <a:t> as its artifact ID.</a:t>
            </a:r>
          </a:p>
          <a:p>
            <a:pPr>
              <a:lnSpc>
                <a:spcPct val="90000"/>
              </a:lnSpc>
              <a:spcBef>
                <a:spcPct val="0"/>
              </a:spcBef>
            </a:pPr>
            <a:r>
              <a:rPr lang="en-US" altLang="uk-UA" sz="2400" dirty="0">
                <a:latin typeface="Times New Roman" panose="02020603050405020304" pitchFamily="18" charset="0"/>
                <a:cs typeface="Times New Roman" panose="02020603050405020304" pitchFamily="18" charset="0"/>
              </a:rPr>
              <a:t>The </a:t>
            </a:r>
            <a:r>
              <a:rPr lang="en-US" altLang="uk-UA" sz="2400" b="1" dirty="0">
                <a:latin typeface="Times New Roman" panose="02020603050405020304" pitchFamily="18" charset="0"/>
                <a:cs typeface="Times New Roman" panose="02020603050405020304" pitchFamily="18" charset="0"/>
              </a:rPr>
              <a:t>version</a:t>
            </a:r>
            <a:r>
              <a:rPr lang="en-US" altLang="uk-UA" sz="2400" dirty="0">
                <a:latin typeface="Times New Roman" panose="02020603050405020304" pitchFamily="18" charset="0"/>
                <a:cs typeface="Times New Roman" panose="02020603050405020304" pitchFamily="18" charset="0"/>
              </a:rPr>
              <a:t>:</a:t>
            </a:r>
          </a:p>
          <a:p>
            <a:pPr lvl="1">
              <a:lnSpc>
                <a:spcPct val="90000"/>
              </a:lnSpc>
              <a:spcBef>
                <a:spcPct val="0"/>
              </a:spcBef>
            </a:pPr>
            <a:r>
              <a:rPr lang="en-US" altLang="uk-UA" sz="2400" dirty="0">
                <a:latin typeface="Times New Roman" panose="02020603050405020304" pitchFamily="18" charset="0"/>
                <a:cs typeface="Times New Roman" panose="02020603050405020304" pitchFamily="18" charset="0"/>
              </a:rPr>
              <a:t>A version number of the artifact. The supported format is in the form of </a:t>
            </a:r>
            <a:r>
              <a:rPr lang="en-US" altLang="uk-UA" sz="2400" dirty="0" err="1">
                <a:latin typeface="Times New Roman" panose="02020603050405020304" pitchFamily="18" charset="0"/>
                <a:cs typeface="Times New Roman" panose="02020603050405020304" pitchFamily="18" charset="0"/>
              </a:rPr>
              <a:t>mmm.nnn.bbb-qqqqqqq-dd</a:t>
            </a:r>
            <a:r>
              <a:rPr lang="en-US" altLang="uk-UA" sz="2400" dirty="0">
                <a:latin typeface="Times New Roman" panose="02020603050405020304" pitchFamily="18" charset="0"/>
                <a:cs typeface="Times New Roman" panose="02020603050405020304" pitchFamily="18" charset="0"/>
              </a:rPr>
              <a:t>, where mmm is the major version number, </a:t>
            </a:r>
            <a:r>
              <a:rPr lang="en-US" altLang="uk-UA" sz="2400" dirty="0" err="1">
                <a:latin typeface="Times New Roman" panose="02020603050405020304" pitchFamily="18" charset="0"/>
                <a:cs typeface="Times New Roman" panose="02020603050405020304" pitchFamily="18" charset="0"/>
              </a:rPr>
              <a:t>nnn</a:t>
            </a:r>
            <a:r>
              <a:rPr lang="en-US" altLang="uk-UA" sz="2400" dirty="0">
                <a:latin typeface="Times New Roman" panose="02020603050405020304" pitchFamily="18" charset="0"/>
                <a:cs typeface="Times New Roman" panose="02020603050405020304" pitchFamily="18" charset="0"/>
              </a:rPr>
              <a:t> is the minor version number, and </a:t>
            </a:r>
            <a:r>
              <a:rPr lang="en-US" altLang="uk-UA" sz="2400" dirty="0" err="1">
                <a:latin typeface="Times New Roman" panose="02020603050405020304" pitchFamily="18" charset="0"/>
                <a:cs typeface="Times New Roman" panose="02020603050405020304" pitchFamily="18" charset="0"/>
              </a:rPr>
              <a:t>bbb</a:t>
            </a:r>
            <a:r>
              <a:rPr lang="en-US" altLang="uk-UA" sz="2400" dirty="0">
                <a:latin typeface="Times New Roman" panose="02020603050405020304" pitchFamily="18" charset="0"/>
                <a:cs typeface="Times New Roman" panose="02020603050405020304" pitchFamily="18" charset="0"/>
              </a:rPr>
              <a:t> is the </a:t>
            </a:r>
            <a:r>
              <a:rPr lang="en-US" altLang="uk-UA" sz="2400" dirty="0" err="1">
                <a:latin typeface="Times New Roman" panose="02020603050405020304" pitchFamily="18" charset="0"/>
                <a:cs typeface="Times New Roman" panose="02020603050405020304" pitchFamily="18" charset="0"/>
              </a:rPr>
              <a:t>bugfix</a:t>
            </a:r>
            <a:r>
              <a:rPr lang="en-US" altLang="uk-UA" sz="2400" dirty="0">
                <a:latin typeface="Times New Roman" panose="02020603050405020304" pitchFamily="18" charset="0"/>
                <a:cs typeface="Times New Roman" panose="02020603050405020304" pitchFamily="18" charset="0"/>
              </a:rPr>
              <a:t> level. Optionally, either </a:t>
            </a:r>
            <a:r>
              <a:rPr lang="en-US" altLang="uk-UA" sz="2400" dirty="0" err="1">
                <a:latin typeface="Times New Roman" panose="02020603050405020304" pitchFamily="18" charset="0"/>
                <a:cs typeface="Times New Roman" panose="02020603050405020304" pitchFamily="18" charset="0"/>
              </a:rPr>
              <a:t>qqqqq</a:t>
            </a:r>
            <a:r>
              <a:rPr lang="en-US" altLang="uk-UA" sz="2400" dirty="0">
                <a:latin typeface="Times New Roman" panose="02020603050405020304" pitchFamily="18" charset="0"/>
                <a:cs typeface="Times New Roman" panose="02020603050405020304" pitchFamily="18" charset="0"/>
              </a:rPr>
              <a:t> (qualifier) or </a:t>
            </a:r>
            <a:r>
              <a:rPr lang="en-US" altLang="uk-UA" sz="2400" dirty="0" err="1">
                <a:latin typeface="Times New Roman" panose="02020603050405020304" pitchFamily="18" charset="0"/>
                <a:cs typeface="Times New Roman" panose="02020603050405020304" pitchFamily="18" charset="0"/>
              </a:rPr>
              <a:t>dd</a:t>
            </a:r>
            <a:r>
              <a:rPr lang="en-US" altLang="uk-UA" sz="2400" dirty="0">
                <a:latin typeface="Times New Roman" panose="02020603050405020304" pitchFamily="18" charset="0"/>
                <a:cs typeface="Times New Roman" panose="02020603050405020304" pitchFamily="18" charset="0"/>
              </a:rPr>
              <a:t> (build number) can also be added to the version number.</a:t>
            </a:r>
            <a:endParaRPr lang="en-US" altLang="uk-UA"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8613173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Ð ÐµÐ·ÑÐ»ÑÑÐ°Ñ Ð¿Ð¾ÑÑÐºÑ Ð·Ð¾Ð±ÑÐ°Ð¶ÐµÐ½Ñ Ð·Ð° Ð·Ð°Ð¿Ð¸ÑÐ¾Ð¼ &quot;lifecycle maven project&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71184" y="3147060"/>
            <a:ext cx="6429375" cy="3028950"/>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p:cNvSpPr>
            <a:spLocks noGrp="1"/>
          </p:cNvSpPr>
          <p:nvPr>
            <p:ph type="title"/>
          </p:nvPr>
        </p:nvSpPr>
        <p:spPr>
          <a:xfrm>
            <a:off x="685801" y="281940"/>
            <a:ext cx="10820400" cy="1924120"/>
          </a:xfrm>
        </p:spPr>
        <p:txBody>
          <a:bodyPr/>
          <a:lstStyle/>
          <a:p>
            <a:r>
              <a:rPr lang="en-US" b="1" dirty="0"/>
              <a:t>Lifecycle</a:t>
            </a:r>
          </a:p>
        </p:txBody>
      </p:sp>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sp>
        <p:nvSpPr>
          <p:cNvPr id="2" name="Прямоугольник 1"/>
          <p:cNvSpPr/>
          <p:nvPr/>
        </p:nvSpPr>
        <p:spPr>
          <a:xfrm>
            <a:off x="358140" y="1938546"/>
            <a:ext cx="6758940" cy="3785652"/>
          </a:xfrm>
          <a:prstGeom prst="rect">
            <a:avLst/>
          </a:prstGeom>
        </p:spPr>
        <p:txBody>
          <a:bodyPr wrap="square">
            <a:spAutoFit/>
          </a:bodyPr>
          <a:lstStyle/>
          <a:p>
            <a:r>
              <a:rPr lang="en-US" sz="2400" dirty="0">
                <a:latin typeface="Times New Roman" panose="02020603050405020304" pitchFamily="18" charset="0"/>
                <a:cs typeface="Times New Roman" panose="02020603050405020304" pitchFamily="18" charset="0"/>
              </a:rPr>
              <a:t>A Build Lifecycle is a well-defined sequence of phases that outline the order in which the goals are to be executed. Here phase represents a stage in life cycle</a:t>
            </a:r>
            <a:r>
              <a:rPr lang="en-US" sz="2400" dirty="0" smtClean="0">
                <a:latin typeface="Times New Roman" panose="02020603050405020304" pitchFamily="18" charset="0"/>
                <a:cs typeface="Times New Roman" panose="02020603050405020304" pitchFamily="18" charset="0"/>
              </a:rPr>
              <a:t>.</a:t>
            </a: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The three build lifecycles are:</a:t>
            </a:r>
          </a:p>
          <a:p>
            <a:r>
              <a:rPr lang="en-US" sz="2400" dirty="0">
                <a:latin typeface="Times New Roman" panose="02020603050405020304" pitchFamily="18" charset="0"/>
                <a:cs typeface="Times New Roman" panose="02020603050405020304" pitchFamily="18" charset="0"/>
              </a:rPr>
              <a:t>•Clean: cleans up artifacts created by previous builds.</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•Default (or build): this can be accustomed to build the appliance.</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•Site: generates site documentation for the project.</a:t>
            </a:r>
          </a:p>
        </p:txBody>
      </p:sp>
    </p:spTree>
    <p:extLst>
      <p:ext uri="{BB962C8B-B14F-4D97-AF65-F5344CB8AC3E}">
        <p14:creationId xmlns:p14="http://schemas.microsoft.com/office/powerpoint/2010/main" val="149333143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62001" y="-419100"/>
            <a:ext cx="10820400" cy="838200"/>
          </a:xfrm>
        </p:spPr>
        <p:txBody>
          <a:bodyPr/>
          <a:lstStyle/>
          <a:p>
            <a:r>
              <a:rPr lang="en-US" sz="4800" b="1" dirty="0"/>
              <a:t>Phases of a Maven Build Lifecycle</a:t>
            </a:r>
            <a:br>
              <a:rPr lang="en-US" sz="4800" b="1" dirty="0"/>
            </a:br>
            <a:endParaRPr lang="en-US" sz="4800" b="1" dirty="0"/>
          </a:p>
        </p:txBody>
      </p:sp>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sp>
        <p:nvSpPr>
          <p:cNvPr id="3" name="Прямоугольник 2"/>
          <p:cNvSpPr/>
          <p:nvPr/>
        </p:nvSpPr>
        <p:spPr>
          <a:xfrm>
            <a:off x="426720" y="770841"/>
            <a:ext cx="11285220" cy="4893647"/>
          </a:xfrm>
          <a:prstGeom prst="rect">
            <a:avLst/>
          </a:prstGeom>
        </p:spPr>
        <p:txBody>
          <a:bodyPr wrap="square">
            <a:spAutoFit/>
          </a:bodyPr>
          <a:lstStyle/>
          <a:p>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Validate</a:t>
            </a:r>
            <a:r>
              <a:rPr lang="en-US" sz="2400" dirty="0">
                <a:latin typeface="Times New Roman" panose="02020603050405020304" pitchFamily="18" charset="0"/>
                <a:cs typeface="Times New Roman" panose="02020603050405020304" pitchFamily="18" charset="0"/>
              </a:rPr>
              <a:t> − validate the project is correct and all necessary information is offered.</a:t>
            </a:r>
            <a:r>
              <a:rPr lang="en-US" sz="2400" dirty="0">
                <a:latin typeface="Times New Roman" panose="02020603050405020304" pitchFamily="18" charset="0"/>
                <a:cs typeface="Times New Roman" panose="02020603050405020304" pitchFamily="18" charset="0"/>
              </a:rPr>
              <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Compile</a:t>
            </a:r>
            <a:r>
              <a:rPr lang="en-US" sz="2400" dirty="0">
                <a:latin typeface="Times New Roman" panose="02020603050405020304" pitchFamily="18" charset="0"/>
                <a:cs typeface="Times New Roman" panose="02020603050405020304" pitchFamily="18" charset="0"/>
              </a:rPr>
              <a:t> − compile the source code of the project</a:t>
            </a:r>
            <a:r>
              <a:rPr lang="en-US" sz="2400" dirty="0" smtClean="0">
                <a:latin typeface="Times New Roman" panose="02020603050405020304" pitchFamily="18" charset="0"/>
                <a:cs typeface="Times New Roman" panose="02020603050405020304" pitchFamily="18" charset="0"/>
              </a:rPr>
              <a:t>.</a:t>
            </a:r>
            <a:r>
              <a:rPr lang="en-US" sz="2400" dirty="0">
                <a:latin typeface="Times New Roman" panose="02020603050405020304" pitchFamily="18" charset="0"/>
                <a:cs typeface="Times New Roman" panose="02020603050405020304" pitchFamily="18" charset="0"/>
              </a:rPr>
              <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Test</a:t>
            </a:r>
            <a:r>
              <a:rPr lang="en-US" sz="2400" dirty="0">
                <a:latin typeface="Times New Roman" panose="02020603050405020304" pitchFamily="18" charset="0"/>
                <a:cs typeface="Times New Roman" panose="02020603050405020304" pitchFamily="18" charset="0"/>
              </a:rPr>
              <a:t> − test the compiled source code employing an appropriate unit testing framework and these tests should not require the code deployed or packaged.</a:t>
            </a:r>
            <a:r>
              <a:rPr lang="en-US" sz="2400" dirty="0">
                <a:latin typeface="Times New Roman" panose="02020603050405020304" pitchFamily="18" charset="0"/>
                <a:cs typeface="Times New Roman" panose="02020603050405020304" pitchFamily="18" charset="0"/>
              </a:rPr>
              <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Package</a:t>
            </a:r>
            <a:r>
              <a:rPr lang="en-US" sz="2400" dirty="0">
                <a:latin typeface="Times New Roman" panose="02020603050405020304" pitchFamily="18" charset="0"/>
                <a:cs typeface="Times New Roman" panose="02020603050405020304" pitchFamily="18" charset="0"/>
              </a:rPr>
              <a:t> − take the compiled code and package it in its distributable format like a </a:t>
            </a:r>
            <a:r>
              <a:rPr lang="en-US" sz="2400" dirty="0" smtClean="0">
                <a:latin typeface="Times New Roman" panose="02020603050405020304" pitchFamily="18" charset="0"/>
                <a:cs typeface="Times New Roman" panose="02020603050405020304" pitchFamily="18" charset="0"/>
              </a:rPr>
              <a:t>JAR (</a:t>
            </a:r>
            <a:r>
              <a:rPr lang="sv-SE" sz="2400" dirty="0"/>
              <a:t>pom, jar, maven-plugin, ejb, war, ear, rar, par</a:t>
            </a:r>
            <a:r>
              <a:rPr lang="en-US" sz="2400" dirty="0" smtClean="0">
                <a:latin typeface="Times New Roman" panose="02020603050405020304" pitchFamily="18" charset="0"/>
                <a:cs typeface="Times New Roman" panose="02020603050405020304" pitchFamily="18" charset="0"/>
              </a:rPr>
              <a:t>).</a:t>
            </a:r>
            <a:r>
              <a:rPr lang="en-US" sz="2400" dirty="0">
                <a:latin typeface="Times New Roman" panose="02020603050405020304" pitchFamily="18" charset="0"/>
                <a:cs typeface="Times New Roman" panose="02020603050405020304" pitchFamily="18" charset="0"/>
              </a:rPr>
              <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Integration-test</a:t>
            </a:r>
            <a:r>
              <a:rPr lang="en-US" sz="2400" dirty="0">
                <a:latin typeface="Times New Roman" panose="02020603050405020304" pitchFamily="18" charset="0"/>
                <a:cs typeface="Times New Roman" panose="02020603050405020304" pitchFamily="18" charset="0"/>
              </a:rPr>
              <a:t> − process and deploy the package if necessary into an n atmosphere wherever integration tests may be run.</a:t>
            </a:r>
            <a:r>
              <a:rPr lang="en-US" sz="2400" dirty="0">
                <a:latin typeface="Times New Roman" panose="02020603050405020304" pitchFamily="18" charset="0"/>
                <a:cs typeface="Times New Roman" panose="02020603050405020304" pitchFamily="18" charset="0"/>
              </a:rPr>
              <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Verify</a:t>
            </a:r>
            <a:r>
              <a:rPr lang="en-US" sz="2400" dirty="0">
                <a:latin typeface="Times New Roman" panose="02020603050405020304" pitchFamily="18" charset="0"/>
                <a:cs typeface="Times New Roman" panose="02020603050405020304" pitchFamily="18" charset="0"/>
              </a:rPr>
              <a:t> − run any tests to verify the package is still valid and meets quality requirements.</a:t>
            </a:r>
            <a:r>
              <a:rPr lang="en-US" sz="2400" dirty="0">
                <a:latin typeface="Times New Roman" panose="02020603050405020304" pitchFamily="18" charset="0"/>
                <a:cs typeface="Times New Roman" panose="02020603050405020304" pitchFamily="18" charset="0"/>
              </a:rPr>
              <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Install</a:t>
            </a:r>
            <a:r>
              <a:rPr lang="en-US" sz="2400" dirty="0">
                <a:latin typeface="Times New Roman" panose="02020603050405020304" pitchFamily="18" charset="0"/>
                <a:cs typeface="Times New Roman" panose="02020603050405020304" pitchFamily="18" charset="0"/>
              </a:rPr>
              <a:t> − Install the package into the native repository, to be used as a dependency in alternative projects regionally.</a:t>
            </a:r>
            <a:r>
              <a:rPr lang="en-US" sz="2400" dirty="0">
                <a:latin typeface="Times New Roman" panose="02020603050405020304" pitchFamily="18" charset="0"/>
                <a:cs typeface="Times New Roman" panose="02020603050405020304" pitchFamily="18" charset="0"/>
              </a:rPr>
              <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Deploy</a:t>
            </a:r>
            <a:r>
              <a:rPr lang="en-US" sz="2400" dirty="0">
                <a:latin typeface="Times New Roman" panose="02020603050405020304" pitchFamily="18" charset="0"/>
                <a:cs typeface="Times New Roman" panose="02020603050405020304" pitchFamily="18" charset="0"/>
              </a:rPr>
              <a:t> − copies the final package to the remote repository for sharing with alternative projects and developers. It is done in an </a:t>
            </a:r>
            <a:r>
              <a:rPr lang="en-US" sz="2400" dirty="0">
                <a:latin typeface="Times New Roman" panose="02020603050405020304" pitchFamily="18" charset="0"/>
                <a:cs typeface="Times New Roman" panose="02020603050405020304" pitchFamily="18" charset="0"/>
                <a:hlinkClick r:id="rId2"/>
              </a:rPr>
              <a:t>integration</a:t>
            </a:r>
            <a:r>
              <a:rPr lang="en-US" sz="2400" dirty="0">
                <a:latin typeface="Times New Roman" panose="02020603050405020304" pitchFamily="18" charset="0"/>
                <a:cs typeface="Times New Roman" panose="02020603050405020304" pitchFamily="18" charset="0"/>
              </a:rPr>
              <a:t> or release environment,</a:t>
            </a:r>
            <a:endParaRPr lang="uk-UA"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566552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1" y="281940"/>
            <a:ext cx="10820400" cy="1924120"/>
          </a:xfrm>
        </p:spPr>
        <p:txBody>
          <a:bodyPr/>
          <a:lstStyle/>
          <a:p>
            <a:r>
              <a:rPr lang="en-US" b="1" dirty="0" smtClean="0"/>
              <a:t>Scope</a:t>
            </a:r>
            <a:r>
              <a:rPr lang="en-US" b="1" dirty="0"/>
              <a:t/>
            </a:r>
            <a:br>
              <a:rPr lang="en-US" b="1" dirty="0"/>
            </a:br>
            <a:endParaRPr lang="en-US" b="1" dirty="0"/>
          </a:p>
        </p:txBody>
      </p:sp>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sp>
        <p:nvSpPr>
          <p:cNvPr id="3" name="Прямоугольник 2"/>
          <p:cNvSpPr/>
          <p:nvPr/>
        </p:nvSpPr>
        <p:spPr>
          <a:xfrm>
            <a:off x="350520" y="1562100"/>
            <a:ext cx="11658600" cy="4683055"/>
          </a:xfrm>
          <a:prstGeom prst="rect">
            <a:avLst/>
          </a:prstGeom>
        </p:spPr>
        <p:txBody>
          <a:bodyPr wrap="square">
            <a:spAutoFit/>
          </a:bodyPr>
          <a:lstStyle/>
          <a:p>
            <a:r>
              <a:rPr lang="en-US" sz="2400" dirty="0">
                <a:latin typeface="Times New Roman" panose="02020603050405020304" pitchFamily="18" charset="0"/>
                <a:cs typeface="Times New Roman" panose="02020603050405020304" pitchFamily="18" charset="0"/>
              </a:rPr>
              <a:t>The various dependency scope employed in maven are:</a:t>
            </a:r>
            <a:r>
              <a:rPr lang="en-US" sz="2400" dirty="0">
                <a:latin typeface="Times New Roman" panose="02020603050405020304" pitchFamily="18" charset="0"/>
                <a:cs typeface="Times New Roman" panose="02020603050405020304" pitchFamily="18" charset="0"/>
              </a:rPr>
              <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a:t>
            </a:r>
            <a:r>
              <a:rPr lang="en-US" sz="2400" b="1" dirty="0">
                <a:latin typeface="Times New Roman" panose="02020603050405020304" pitchFamily="18" charset="0"/>
                <a:cs typeface="Times New Roman" panose="02020603050405020304" pitchFamily="18" charset="0"/>
              </a:rPr>
              <a:t>Compile:</a:t>
            </a:r>
            <a:r>
              <a:rPr lang="en-US" sz="2400" dirty="0">
                <a:latin typeface="Times New Roman" panose="02020603050405020304" pitchFamily="18" charset="0"/>
                <a:cs typeface="Times New Roman" panose="02020603050405020304" pitchFamily="18" charset="0"/>
              </a:rPr>
              <a:t> it’s the default scope, and it indicates what dependency is offered within the </a:t>
            </a:r>
            <a:r>
              <a:rPr lang="en-US" sz="2400" dirty="0" err="1">
                <a:latin typeface="Times New Roman" panose="02020603050405020304" pitchFamily="18" charset="0"/>
                <a:cs typeface="Times New Roman" panose="02020603050405020304" pitchFamily="18" charset="0"/>
              </a:rPr>
              <a:t>classpath</a:t>
            </a:r>
            <a:r>
              <a:rPr lang="en-US" sz="2400" dirty="0">
                <a:latin typeface="Times New Roman" panose="02020603050405020304" pitchFamily="18" charset="0"/>
                <a:cs typeface="Times New Roman" panose="02020603050405020304" pitchFamily="18" charset="0"/>
              </a:rPr>
              <a:t> of the project</a:t>
            </a:r>
            <a:r>
              <a:rPr lang="en-US" sz="2400" dirty="0">
                <a:latin typeface="Times New Roman" panose="02020603050405020304" pitchFamily="18" charset="0"/>
                <a:cs typeface="Times New Roman" panose="02020603050405020304" pitchFamily="18" charset="0"/>
              </a:rPr>
              <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a:t>
            </a:r>
            <a:r>
              <a:rPr lang="en-US" sz="2400" b="1" dirty="0">
                <a:latin typeface="Times New Roman" panose="02020603050405020304" pitchFamily="18" charset="0"/>
                <a:cs typeface="Times New Roman" panose="02020603050405020304" pitchFamily="18" charset="0"/>
              </a:rPr>
              <a:t>Provided:</a:t>
            </a:r>
            <a:r>
              <a:rPr lang="en-US" sz="2400" dirty="0">
                <a:latin typeface="Times New Roman" panose="02020603050405020304" pitchFamily="18" charset="0"/>
                <a:cs typeface="Times New Roman" panose="02020603050405020304" pitchFamily="18" charset="0"/>
              </a:rPr>
              <a:t> It indicates that the dependency is provided by JDK or internet server or container at runtime</a:t>
            </a:r>
            <a:r>
              <a:rPr lang="en-US" sz="2400" dirty="0">
                <a:latin typeface="Times New Roman" panose="02020603050405020304" pitchFamily="18" charset="0"/>
                <a:cs typeface="Times New Roman" panose="02020603050405020304" pitchFamily="18" charset="0"/>
              </a:rPr>
              <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a:t>
            </a:r>
            <a:r>
              <a:rPr lang="en-US" sz="2400" b="1" dirty="0">
                <a:latin typeface="Times New Roman" panose="02020603050405020304" pitchFamily="18" charset="0"/>
                <a:cs typeface="Times New Roman" panose="02020603050405020304" pitchFamily="18" charset="0"/>
              </a:rPr>
              <a:t>Runtime:</a:t>
            </a:r>
            <a:r>
              <a:rPr lang="en-US" sz="2400" dirty="0">
                <a:latin typeface="Times New Roman" panose="02020603050405020304" pitchFamily="18" charset="0"/>
                <a:cs typeface="Times New Roman" panose="02020603050405020304" pitchFamily="18" charset="0"/>
              </a:rPr>
              <a:t> This tells that the dependency isn’t required for compilation, however, is needed throughout the execution</a:t>
            </a:r>
            <a:r>
              <a:rPr lang="en-US" sz="2400" dirty="0">
                <a:latin typeface="Times New Roman" panose="02020603050405020304" pitchFamily="18" charset="0"/>
                <a:cs typeface="Times New Roman" panose="02020603050405020304" pitchFamily="18" charset="0"/>
              </a:rPr>
              <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a:t>
            </a:r>
            <a:r>
              <a:rPr lang="en-US" sz="2400" b="1" dirty="0">
                <a:latin typeface="Times New Roman" panose="02020603050405020304" pitchFamily="18" charset="0"/>
                <a:cs typeface="Times New Roman" panose="02020603050405020304" pitchFamily="18" charset="0"/>
              </a:rPr>
              <a:t>Test:</a:t>
            </a:r>
            <a:r>
              <a:rPr lang="en-US" sz="2400" dirty="0">
                <a:latin typeface="Times New Roman" panose="02020603050405020304" pitchFamily="18" charset="0"/>
                <a:cs typeface="Times New Roman" panose="02020603050405020304" pitchFamily="18" charset="0"/>
              </a:rPr>
              <a:t> It says dependency is offered just for the take a look at compilation and execution phases</a:t>
            </a:r>
            <a:r>
              <a:rPr lang="en-US" sz="2400" dirty="0">
                <a:latin typeface="Times New Roman" panose="02020603050405020304" pitchFamily="18" charset="0"/>
                <a:cs typeface="Times New Roman" panose="02020603050405020304" pitchFamily="18" charset="0"/>
              </a:rPr>
              <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a:t>
            </a:r>
            <a:r>
              <a:rPr lang="en-US" sz="2400" b="1" dirty="0">
                <a:latin typeface="Times New Roman" panose="02020603050405020304" pitchFamily="18" charset="0"/>
                <a:cs typeface="Times New Roman" panose="02020603050405020304" pitchFamily="18" charset="0"/>
              </a:rPr>
              <a:t>System:</a:t>
            </a:r>
            <a:r>
              <a:rPr lang="en-US" sz="2400" dirty="0">
                <a:latin typeface="Times New Roman" panose="02020603050405020304" pitchFamily="18" charset="0"/>
                <a:cs typeface="Times New Roman" panose="02020603050405020304" pitchFamily="18" charset="0"/>
              </a:rPr>
              <a:t> It indicates you have got to give the system path</a:t>
            </a:r>
            <a:r>
              <a:rPr lang="en-US" sz="2400" dirty="0">
                <a:latin typeface="Times New Roman" panose="02020603050405020304" pitchFamily="18" charset="0"/>
                <a:cs typeface="Times New Roman" panose="02020603050405020304" pitchFamily="18" charset="0"/>
              </a:rPr>
              <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a:t>
            </a:r>
            <a:r>
              <a:rPr lang="en-US" sz="2400" b="1" dirty="0">
                <a:latin typeface="Times New Roman" panose="02020603050405020304" pitchFamily="18" charset="0"/>
                <a:cs typeface="Times New Roman" panose="02020603050405020304" pitchFamily="18" charset="0"/>
              </a:rPr>
              <a:t>Import:</a:t>
            </a:r>
            <a:r>
              <a:rPr lang="en-US" sz="2400" dirty="0">
                <a:latin typeface="Times New Roman" panose="02020603050405020304" pitchFamily="18" charset="0"/>
                <a:cs typeface="Times New Roman" panose="02020603050405020304" pitchFamily="18" charset="0"/>
              </a:rPr>
              <a:t> this means that the known or nominative </a:t>
            </a:r>
            <a:r>
              <a:rPr lang="en-US" sz="2400" dirty="0" err="1">
                <a:latin typeface="Times New Roman" panose="02020603050405020304" pitchFamily="18" charset="0"/>
                <a:cs typeface="Times New Roman" panose="02020603050405020304" pitchFamily="18" charset="0"/>
              </a:rPr>
              <a:t>pom</a:t>
            </a:r>
            <a:r>
              <a:rPr lang="en-US" sz="2400" dirty="0">
                <a:latin typeface="Times New Roman" panose="02020603050405020304" pitchFamily="18" charset="0"/>
                <a:cs typeface="Times New Roman" panose="02020603050405020304" pitchFamily="18" charset="0"/>
              </a:rPr>
              <a:t> ought to get replaced with the dependencies in this POM’s section</a:t>
            </a:r>
            <a:endParaRPr lang="uk-UA"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2644082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i="1" dirty="0" smtClean="0"/>
              <a:t>Ant</a:t>
            </a:r>
            <a:endParaRPr lang="uk-UA" i="1" dirty="0"/>
          </a:p>
        </p:txBody>
      </p:sp>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sp>
        <p:nvSpPr>
          <p:cNvPr id="2" name="TextBox 1"/>
          <p:cNvSpPr txBox="1"/>
          <p:nvPr/>
        </p:nvSpPr>
        <p:spPr>
          <a:xfrm>
            <a:off x="5659120" y="2206059"/>
            <a:ext cx="5273822" cy="3046988"/>
          </a:xfrm>
          <a:prstGeom prst="rect">
            <a:avLst/>
          </a:prstGeom>
          <a:noFill/>
        </p:spPr>
        <p:txBody>
          <a:bodyPr wrap="square" rtlCol="0">
            <a:spAutoFit/>
          </a:bodyPr>
          <a:lstStyle/>
          <a:p>
            <a:r>
              <a:rPr lang="en-US" sz="2400" b="1" u="sng" dirty="0" smtClean="0">
                <a:latin typeface="Times New Roman" panose="02020603050405020304" pitchFamily="18" charset="0"/>
                <a:cs typeface="Times New Roman" panose="02020603050405020304" pitchFamily="18" charset="0"/>
                <a:hlinkClick r:id="rId2"/>
              </a:rPr>
              <a:t>Ant</a:t>
            </a:r>
            <a:r>
              <a:rPr lang="en-US" sz="2400" b="1"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ænt</a:t>
            </a:r>
            <a:r>
              <a:rPr lang="en-US" sz="2400" dirty="0" smtClean="0">
                <a:latin typeface="Times New Roman" panose="02020603050405020304" pitchFamily="18" charset="0"/>
                <a:cs typeface="Times New Roman" panose="02020603050405020304" pitchFamily="18" charset="0"/>
              </a:rPr>
              <a:t>| </a:t>
            </a:r>
            <a:r>
              <a:rPr lang="en-US" sz="2400" b="1" dirty="0" smtClean="0">
                <a:latin typeface="Times New Roman" panose="02020603050405020304" pitchFamily="18" charset="0"/>
                <a:cs typeface="Times New Roman" panose="02020603050405020304" pitchFamily="18" charset="0"/>
              </a:rPr>
              <a:t>(“</a:t>
            </a:r>
            <a:r>
              <a:rPr lang="en-US" sz="2400" b="1" dirty="0">
                <a:latin typeface="Times New Roman" panose="02020603050405020304" pitchFamily="18" charset="0"/>
                <a:cs typeface="Times New Roman" panose="02020603050405020304" pitchFamily="18" charset="0"/>
              </a:rPr>
              <a:t>Another Neat Tool”) is a Java library used for automating build processes for Java applications</a:t>
            </a:r>
            <a:r>
              <a:rPr lang="en-US" sz="2400" dirty="0">
                <a:latin typeface="Times New Roman" panose="02020603050405020304" pitchFamily="18" charset="0"/>
                <a:cs typeface="Times New Roman" panose="02020603050405020304" pitchFamily="18" charset="0"/>
              </a:rPr>
              <a:t>. Additionally, Ant can be used for building non-Java applications. It was initially part of Apache Tomcat codebase and was released as a standalone project in 2000.</a:t>
            </a:r>
            <a:endParaRPr lang="uk-UA" sz="2400" dirty="0">
              <a:latin typeface="Times New Roman" panose="02020603050405020304" pitchFamily="18" charset="0"/>
              <a:cs typeface="Times New Roman" panose="02020603050405020304" pitchFamily="18" charset="0"/>
            </a:endParaRPr>
          </a:p>
        </p:txBody>
      </p:sp>
      <p:pic>
        <p:nvPicPr>
          <p:cNvPr id="1026" name="Picture 2" descr="Ð ÐµÐ·ÑÐ»ÑÑÐ°Ñ Ð¿Ð¾ÑÑÐºÑ Ð·Ð¾Ð±ÑÐ°Ð¶ÐµÐ½Ñ Ð·Ð° Ð·Ð°Ð¿Ð¸ÑÐ¾Ð¼ &quot;ant apache&quot;"/>
          <p:cNvPicPr>
            <a:picLocks noChangeAspect="1" noChangeArrowheads="1"/>
          </p:cNvPicPr>
          <p:nvPr/>
        </p:nvPicPr>
        <p:blipFill rotWithShape="1">
          <a:blip r:embed="rId3">
            <a:extLst>
              <a:ext uri="{28A0092B-C50C-407E-A947-70E740481C1C}">
                <a14:useLocalDpi xmlns:a14="http://schemas.microsoft.com/office/drawing/2010/main" val="0"/>
              </a:ext>
            </a:extLst>
          </a:blip>
          <a:srcRect l="19065" t="23426" r="16015" b="21363"/>
          <a:stretch/>
        </p:blipFill>
        <p:spPr bwMode="auto">
          <a:xfrm>
            <a:off x="508009" y="2494224"/>
            <a:ext cx="5008872" cy="29392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88828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1" y="685799"/>
            <a:ext cx="10820400" cy="1371601"/>
          </a:xfrm>
        </p:spPr>
        <p:txBody>
          <a:bodyPr/>
          <a:lstStyle/>
          <a:p>
            <a:r>
              <a:rPr lang="en-US" dirty="0" smtClean="0"/>
              <a:t>Pros &amp; Cons</a:t>
            </a:r>
            <a:endParaRPr lang="uk-UA" dirty="0"/>
          </a:p>
        </p:txBody>
      </p:sp>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sp>
        <p:nvSpPr>
          <p:cNvPr id="9" name="TextBox 8"/>
          <p:cNvSpPr txBox="1"/>
          <p:nvPr/>
        </p:nvSpPr>
        <p:spPr>
          <a:xfrm>
            <a:off x="533400" y="1813560"/>
            <a:ext cx="11247120" cy="4154984"/>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Pros:</a:t>
            </a:r>
            <a:endParaRPr lang="en-US" sz="2400" dirty="0">
              <a:latin typeface="Times New Roman" panose="02020603050405020304" pitchFamily="18" charset="0"/>
              <a:cs typeface="Times New Roman" panose="02020603050405020304" pitchFamily="18" charset="0"/>
            </a:endParaRPr>
          </a:p>
          <a:p>
            <a:pPr marL="342900" indent="-342900">
              <a:buFont typeface="Arial" pitchFamily="34" charset="0"/>
              <a:buChar char="•"/>
            </a:pPr>
            <a:r>
              <a:rPr lang="en-US" sz="2400" dirty="0" smtClean="0"/>
              <a:t>All </a:t>
            </a:r>
            <a:r>
              <a:rPr lang="en-US" sz="2400" dirty="0"/>
              <a:t>dependencies are downloaded automatically</a:t>
            </a:r>
            <a:r>
              <a:rPr lang="en-US" sz="2400" dirty="0" smtClean="0"/>
              <a:t>;</a:t>
            </a:r>
          </a:p>
          <a:p>
            <a:pPr marL="342900" indent="-342900">
              <a:buFont typeface="Arial" pitchFamily="34" charset="0"/>
              <a:buChar char="•"/>
            </a:pPr>
            <a:r>
              <a:rPr lang="en-US" sz="2400" dirty="0" smtClean="0"/>
              <a:t>All </a:t>
            </a:r>
            <a:r>
              <a:rPr lang="en-US" sz="2400" dirty="0"/>
              <a:t>compile/build/dependency info is bundled with your maven </a:t>
            </a:r>
            <a:r>
              <a:rPr lang="en-US" sz="2400" dirty="0" smtClean="0"/>
              <a:t>spec</a:t>
            </a:r>
          </a:p>
          <a:p>
            <a:pPr marL="342900" indent="-342900">
              <a:buFont typeface="Arial" pitchFamily="34" charset="0"/>
              <a:buChar char="•"/>
            </a:pPr>
            <a:r>
              <a:rPr lang="en-US" sz="2400" dirty="0" smtClean="0"/>
              <a:t>Drastically </a:t>
            </a:r>
            <a:r>
              <a:rPr lang="en-US" sz="2400" dirty="0"/>
              <a:t>simplifies the way your build will </a:t>
            </a:r>
            <a:r>
              <a:rPr lang="en-US" sz="2400" dirty="0" smtClean="0"/>
              <a:t>work/</a:t>
            </a:r>
          </a:p>
          <a:p>
            <a:pPr marL="342900" indent="-342900">
              <a:buFont typeface="Arial" pitchFamily="34" charset="0"/>
              <a:buChar char="•"/>
            </a:pPr>
            <a:r>
              <a:rPr lang="en-US" sz="2400" dirty="0" smtClean="0"/>
              <a:t>Turning </a:t>
            </a:r>
            <a:r>
              <a:rPr lang="en-US" sz="2400" dirty="0"/>
              <a:t>on new features (such as </a:t>
            </a:r>
            <a:r>
              <a:rPr lang="en-US" sz="2400" dirty="0" err="1"/>
              <a:t>junit</a:t>
            </a:r>
            <a:r>
              <a:rPr lang="en-US" sz="2400" dirty="0"/>
              <a:t>) across the board for things like CI/CD can be as easy as one line in your maven </a:t>
            </a:r>
            <a:r>
              <a:rPr lang="en-US" sz="2400" dirty="0" err="1"/>
              <a:t>config</a:t>
            </a:r>
            <a:r>
              <a:rPr lang="en-US" sz="2400" dirty="0"/>
              <a:t> file. </a:t>
            </a:r>
            <a:endParaRPr lang="en-US" sz="2400" dirty="0" smtClean="0"/>
          </a:p>
          <a:p>
            <a:r>
              <a:rPr lang="en-US" sz="2400" b="1" dirty="0" smtClean="0">
                <a:latin typeface="Times New Roman" panose="02020603050405020304" pitchFamily="18" charset="0"/>
                <a:cs typeface="Times New Roman" panose="02020603050405020304" pitchFamily="18" charset="0"/>
              </a:rPr>
              <a:t>Cons</a:t>
            </a:r>
            <a:r>
              <a:rPr lang="en-US" sz="2400" b="1" dirty="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a:t>You need to know maven command line or use an ide that has maven integration, such as </a:t>
            </a:r>
            <a:r>
              <a:rPr lang="en-US" sz="2400" dirty="0" err="1"/>
              <a:t>netbeans</a:t>
            </a:r>
            <a:r>
              <a:rPr lang="en-US" sz="2400" dirty="0"/>
              <a:t> or </a:t>
            </a:r>
            <a:r>
              <a:rPr lang="en-US" sz="2400" dirty="0" err="1"/>
              <a:t>eclispe</a:t>
            </a:r>
            <a:r>
              <a:rPr lang="en-US" sz="2400" dirty="0" smtClean="0"/>
              <a:t>.</a:t>
            </a:r>
          </a:p>
          <a:p>
            <a:pPr marL="342900" indent="-342900">
              <a:buFont typeface="Arial" panose="020B0604020202020204" pitchFamily="34" charset="0"/>
              <a:buChar char="•"/>
            </a:pPr>
            <a:r>
              <a:rPr lang="en-US" sz="2400" dirty="0" smtClean="0"/>
              <a:t>Its </a:t>
            </a:r>
            <a:r>
              <a:rPr lang="en-US" sz="2400" dirty="0"/>
              <a:t>verbose and </a:t>
            </a:r>
            <a:r>
              <a:rPr lang="en-US" sz="2400" dirty="0" smtClean="0"/>
              <a:t>complex.</a:t>
            </a:r>
          </a:p>
          <a:p>
            <a:pPr marL="342900" indent="-342900">
              <a:buFont typeface="Arial" panose="020B0604020202020204" pitchFamily="34" charset="0"/>
              <a:buChar char="•"/>
            </a:pPr>
            <a:r>
              <a:rPr lang="en-US" sz="2400" dirty="0" smtClean="0"/>
              <a:t>If </a:t>
            </a:r>
            <a:r>
              <a:rPr lang="en-US" sz="2400" dirty="0"/>
              <a:t>you have a dependent jar that isn't </a:t>
            </a:r>
            <a:r>
              <a:rPr lang="en-US" sz="2400" dirty="0" err="1" smtClean="0"/>
              <a:t>mavenized</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6011126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i="1" dirty="0" smtClean="0"/>
              <a:t>Gradle</a:t>
            </a:r>
            <a:endParaRPr lang="uk-UA" b="1" i="1" dirty="0"/>
          </a:p>
        </p:txBody>
      </p:sp>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sp>
        <p:nvSpPr>
          <p:cNvPr id="2" name="TextBox 1"/>
          <p:cNvSpPr txBox="1"/>
          <p:nvPr/>
        </p:nvSpPr>
        <p:spPr>
          <a:xfrm>
            <a:off x="5212080" y="1813561"/>
            <a:ext cx="6431280" cy="4524315"/>
          </a:xfrm>
          <a:prstGeom prst="rect">
            <a:avLst/>
          </a:prstGeom>
          <a:noFill/>
        </p:spPr>
        <p:txBody>
          <a:bodyPr wrap="square" rtlCol="0">
            <a:spAutoFit/>
          </a:bodyPr>
          <a:lstStyle/>
          <a:p>
            <a:r>
              <a:rPr lang="en-US" sz="2400" b="1" dirty="0">
                <a:solidFill>
                  <a:srgbClr val="92D050"/>
                </a:solidFill>
                <a:latin typeface="Times New Roman" panose="02020603050405020304" pitchFamily="18" charset="0"/>
                <a:cs typeface="Times New Roman" panose="02020603050405020304" pitchFamily="18" charset="0"/>
              </a:rPr>
              <a:t>Gradle</a:t>
            </a:r>
            <a:r>
              <a:rPr lang="en-US" sz="2400" dirty="0">
                <a:solidFill>
                  <a:srgbClr val="92D050"/>
                </a:solidFill>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is a general purpose, declarative build tool. It is general purpose because it can be used to build pretty much anything you care to implement in the build script. It is declarative, since you don't want to see lots of code in the build file, which is not readable and less maintainable. So, while Gradle provides the idea of conventions and a simple and declarative build, it also makes the tool adaptable and developers the ability to extend. It also provides an easy way to customize the default behavior and different hooks to add any third-party features.</a:t>
            </a:r>
            <a:endParaRPr lang="uk-UA" sz="2400" dirty="0">
              <a:latin typeface="Times New Roman" panose="02020603050405020304" pitchFamily="18" charset="0"/>
              <a:cs typeface="Times New Roman" panose="02020603050405020304" pitchFamily="18" charset="0"/>
            </a:endParaRPr>
          </a:p>
        </p:txBody>
      </p:sp>
      <p:pic>
        <p:nvPicPr>
          <p:cNvPr id="17410" name="Picture 2" descr="Gradle Log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8914" y="2727302"/>
            <a:ext cx="5450206" cy="18827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718755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1" y="685800"/>
            <a:ext cx="10820400" cy="1520260"/>
          </a:xfrm>
        </p:spPr>
        <p:txBody>
          <a:bodyPr/>
          <a:lstStyle/>
          <a:p>
            <a:r>
              <a:rPr lang="en-US" dirty="0" smtClean="0"/>
              <a:t>Structure</a:t>
            </a:r>
            <a:endParaRPr lang="uk-UA" dirty="0"/>
          </a:p>
        </p:txBody>
      </p:sp>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sp>
        <p:nvSpPr>
          <p:cNvPr id="2" name="Прямоугольник 1"/>
          <p:cNvSpPr/>
          <p:nvPr/>
        </p:nvSpPr>
        <p:spPr>
          <a:xfrm>
            <a:off x="868680" y="2095500"/>
            <a:ext cx="8275320" cy="2308324"/>
          </a:xfrm>
          <a:prstGeom prst="rect">
            <a:avLst/>
          </a:prstGeom>
        </p:spPr>
        <p:txBody>
          <a:bodyPr wrap="square">
            <a:spAutoFit/>
          </a:bodyPr>
          <a:lstStyle/>
          <a:p>
            <a:r>
              <a:rPr lang="en-US" sz="2400" dirty="0">
                <a:latin typeface="Times New Roman" panose="02020603050405020304" pitchFamily="18" charset="0"/>
                <a:cs typeface="Times New Roman" panose="02020603050405020304" pitchFamily="18" charset="0"/>
              </a:rPr>
              <a:t>• </a:t>
            </a:r>
            <a:r>
              <a:rPr lang="en-US" sz="2400" dirty="0" smtClean="0">
                <a:latin typeface="Times New Roman" panose="02020603050405020304" pitchFamily="18" charset="0"/>
                <a:cs typeface="Times New Roman" panose="02020603050405020304" pitchFamily="18" charset="0"/>
              </a:rPr>
              <a:t>Gradle </a:t>
            </a:r>
            <a:r>
              <a:rPr lang="en-US" sz="2400" dirty="0">
                <a:latin typeface="Times New Roman" panose="02020603050405020304" pitchFamily="18" charset="0"/>
                <a:cs typeface="Times New Roman" panose="02020603050405020304" pitchFamily="18" charset="0"/>
              </a:rPr>
              <a:t>build consists of one or more projects </a:t>
            </a:r>
          </a:p>
          <a:p>
            <a:r>
              <a:rPr lang="en-US" sz="2400" dirty="0" smtClean="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Project contains one or more tasks </a:t>
            </a:r>
            <a:endParaRPr lang="en-US" sz="2400" dirty="0" smtClean="0">
              <a:latin typeface="Times New Roman" panose="02020603050405020304" pitchFamily="18" charset="0"/>
              <a:cs typeface="Times New Roman" panose="02020603050405020304" pitchFamily="18" charset="0"/>
            </a:endParaRPr>
          </a:p>
          <a:p>
            <a:r>
              <a:rPr lang="en-US" sz="2400" dirty="0" smtClean="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Task is fundamental unit of build activity </a:t>
            </a:r>
            <a:endParaRPr lang="en-US" sz="2400" dirty="0" smtClean="0">
              <a:latin typeface="Times New Roman" panose="02020603050405020304" pitchFamily="18" charset="0"/>
              <a:cs typeface="Times New Roman" panose="02020603050405020304" pitchFamily="18" charset="0"/>
            </a:endParaRPr>
          </a:p>
          <a:p>
            <a:r>
              <a:rPr lang="en-US" sz="2400" dirty="0" smtClean="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Tasks are named collections of build instructions </a:t>
            </a:r>
            <a:endParaRPr lang="en-US" sz="2400" dirty="0" smtClean="0">
              <a:latin typeface="Times New Roman" panose="02020603050405020304" pitchFamily="18" charset="0"/>
              <a:cs typeface="Times New Roman" panose="02020603050405020304" pitchFamily="18" charset="0"/>
            </a:endParaRPr>
          </a:p>
          <a:p>
            <a:r>
              <a:rPr lang="en-US" sz="2400" dirty="0" smtClean="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Tasks are the equivalent to Ant targets </a:t>
            </a:r>
            <a:endParaRPr lang="en-US" sz="2400" dirty="0" smtClean="0">
              <a:latin typeface="Times New Roman" panose="02020603050405020304" pitchFamily="18" charset="0"/>
              <a:cs typeface="Times New Roman" panose="02020603050405020304" pitchFamily="18" charset="0"/>
            </a:endParaRPr>
          </a:p>
          <a:p>
            <a:r>
              <a:rPr lang="en-US" sz="2400" dirty="0" smtClean="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Task is made up of actions</a:t>
            </a:r>
            <a:endParaRPr lang="uk-UA"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2248920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pic>
        <p:nvPicPr>
          <p:cNvPr id="2150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3954" t="39201" r="49455" b="2000"/>
          <a:stretch/>
        </p:blipFill>
        <p:spPr bwMode="auto">
          <a:xfrm>
            <a:off x="7467600" y="1226820"/>
            <a:ext cx="4168140" cy="402671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Прямоугольник 5"/>
          <p:cNvSpPr/>
          <p:nvPr/>
        </p:nvSpPr>
        <p:spPr>
          <a:xfrm>
            <a:off x="822960" y="1468458"/>
            <a:ext cx="6644640" cy="3416320"/>
          </a:xfrm>
          <a:prstGeom prst="rect">
            <a:avLst/>
          </a:prstGeom>
        </p:spPr>
        <p:txBody>
          <a:bodyPr wrap="square">
            <a:spAutoFit/>
          </a:bodyPr>
          <a:lstStyle/>
          <a:p>
            <a:r>
              <a:rPr lang="en-US" sz="2400" dirty="0">
                <a:latin typeface="Times New Roman" panose="02020603050405020304" pitchFamily="18" charset="0"/>
                <a:cs typeface="Times New Roman" panose="02020603050405020304" pitchFamily="18" charset="0"/>
              </a:rPr>
              <a:t>This was adopted by Gradle, which is using a DSL based on </a:t>
            </a:r>
            <a:r>
              <a:rPr lang="en-US" sz="2400" dirty="0">
                <a:latin typeface="Times New Roman" panose="02020603050405020304" pitchFamily="18" charset="0"/>
                <a:cs typeface="Times New Roman" panose="02020603050405020304" pitchFamily="18" charset="0"/>
                <a:hlinkClick r:id="rId3"/>
              </a:rPr>
              <a:t>Groovy</a:t>
            </a:r>
            <a:r>
              <a:rPr lang="en-US" sz="2400" dirty="0">
                <a:latin typeface="Times New Roman" panose="02020603050405020304" pitchFamily="18" charset="0"/>
                <a:cs typeface="Times New Roman" panose="02020603050405020304" pitchFamily="18" charset="0"/>
              </a:rPr>
              <a:t>. This led to smaller configuration files with less clutter since the language was specifically designed to solve specific domain problems. </a:t>
            </a:r>
            <a:r>
              <a:rPr lang="en-US" sz="2400" dirty="0" err="1">
                <a:latin typeface="Times New Roman" panose="02020603050405020304" pitchFamily="18" charset="0"/>
                <a:cs typeface="Times New Roman" panose="02020603050405020304" pitchFamily="18" charset="0"/>
              </a:rPr>
              <a:t>Gradle’s</a:t>
            </a:r>
            <a:r>
              <a:rPr lang="en-US" sz="2400" dirty="0">
                <a:latin typeface="Times New Roman" panose="02020603050405020304" pitchFamily="18" charset="0"/>
                <a:cs typeface="Times New Roman" panose="02020603050405020304" pitchFamily="18" charset="0"/>
              </a:rPr>
              <a:t> configuration file is by convention called </a:t>
            </a:r>
            <a:r>
              <a:rPr lang="en-US" sz="2400" i="1" dirty="0" err="1">
                <a:latin typeface="Times New Roman" panose="02020603050405020304" pitchFamily="18" charset="0"/>
                <a:cs typeface="Times New Roman" panose="02020603050405020304" pitchFamily="18" charset="0"/>
              </a:rPr>
              <a:t>build.gradle</a:t>
            </a:r>
            <a:r>
              <a:rPr lang="en-US" sz="2400" i="1" dirty="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Here is an example of a </a:t>
            </a:r>
            <a:r>
              <a:rPr lang="en-US" sz="2400" i="1" dirty="0" err="1">
                <a:latin typeface="Times New Roman" panose="02020603050405020304" pitchFamily="18" charset="0"/>
                <a:cs typeface="Times New Roman" panose="02020603050405020304" pitchFamily="18" charset="0"/>
              </a:rPr>
              <a:t>build.gradle</a:t>
            </a:r>
            <a:r>
              <a:rPr lang="en-US" sz="2400" dirty="0">
                <a:latin typeface="Times New Roman" panose="02020603050405020304" pitchFamily="18" charset="0"/>
                <a:cs typeface="Times New Roman" panose="02020603050405020304" pitchFamily="18" charset="0"/>
              </a:rPr>
              <a:t> file for the same simple Java project with the </a:t>
            </a:r>
            <a:r>
              <a:rPr lang="en-US" sz="2400" i="1" dirty="0" smtClean="0">
                <a:latin typeface="Times New Roman" panose="02020603050405020304" pitchFamily="18" charset="0"/>
                <a:cs typeface="Times New Roman" panose="02020603050405020304" pitchFamily="18" charset="0"/>
              </a:rPr>
              <a:t>HelloWorld </a:t>
            </a:r>
            <a:r>
              <a:rPr lang="en-US" sz="2400" dirty="0" smtClean="0">
                <a:latin typeface="Times New Roman" panose="02020603050405020304" pitchFamily="18" charset="0"/>
                <a:cs typeface="Times New Roman" panose="02020603050405020304" pitchFamily="18" charset="0"/>
              </a:rPr>
              <a:t>main </a:t>
            </a:r>
            <a:r>
              <a:rPr lang="en-US" sz="2400" dirty="0">
                <a:latin typeface="Times New Roman" panose="02020603050405020304" pitchFamily="18" charset="0"/>
                <a:cs typeface="Times New Roman" panose="02020603050405020304" pitchFamily="18" charset="0"/>
              </a:rPr>
              <a:t>class from before:</a:t>
            </a:r>
          </a:p>
        </p:txBody>
      </p:sp>
    </p:spTree>
    <p:extLst>
      <p:ext uri="{BB962C8B-B14F-4D97-AF65-F5344CB8AC3E}">
        <p14:creationId xmlns:p14="http://schemas.microsoft.com/office/powerpoint/2010/main" val="290511834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1" y="685799"/>
            <a:ext cx="10820400" cy="1371601"/>
          </a:xfrm>
        </p:spPr>
        <p:txBody>
          <a:bodyPr/>
          <a:lstStyle/>
          <a:p>
            <a:r>
              <a:rPr lang="en-US" dirty="0" smtClean="0"/>
              <a:t>Pros &amp; Cons</a:t>
            </a:r>
            <a:endParaRPr lang="uk-UA" dirty="0"/>
          </a:p>
        </p:txBody>
      </p:sp>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sp>
        <p:nvSpPr>
          <p:cNvPr id="9" name="TextBox 8"/>
          <p:cNvSpPr txBox="1"/>
          <p:nvPr/>
        </p:nvSpPr>
        <p:spPr>
          <a:xfrm>
            <a:off x="533400" y="1813560"/>
            <a:ext cx="11247120" cy="3416320"/>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Pros:</a:t>
            </a:r>
            <a:endParaRPr lang="en-US" sz="24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a:t>Native Java support </a:t>
            </a:r>
            <a:endParaRPr lang="en-US" sz="2400" dirty="0" smtClean="0"/>
          </a:p>
          <a:p>
            <a:pPr marL="342900" indent="-342900">
              <a:buFont typeface="Arial" panose="020B0604020202020204" pitchFamily="34" charset="0"/>
              <a:buChar char="•"/>
            </a:pPr>
            <a:r>
              <a:rPr lang="en-US" sz="2400" dirty="0" smtClean="0"/>
              <a:t>• </a:t>
            </a:r>
            <a:r>
              <a:rPr lang="en-US" sz="2400" dirty="0"/>
              <a:t>Ant/Maven integration </a:t>
            </a:r>
            <a:endParaRPr lang="en-US" sz="2400" dirty="0" smtClean="0"/>
          </a:p>
          <a:p>
            <a:pPr marL="342900" indent="-342900">
              <a:buFont typeface="Arial" panose="020B0604020202020204" pitchFamily="34" charset="0"/>
              <a:buChar char="•"/>
            </a:pPr>
            <a:r>
              <a:rPr lang="en-US" sz="2400" dirty="0" smtClean="0"/>
              <a:t>• </a:t>
            </a:r>
            <a:r>
              <a:rPr lang="en-US" sz="2400" dirty="0"/>
              <a:t>Full IDE support </a:t>
            </a:r>
            <a:endParaRPr lang="en-US" sz="2400" dirty="0" smtClean="0"/>
          </a:p>
          <a:p>
            <a:pPr marL="342900" indent="-342900">
              <a:buFont typeface="Arial" panose="020B0604020202020204" pitchFamily="34" charset="0"/>
              <a:buChar char="•"/>
            </a:pPr>
            <a:r>
              <a:rPr lang="en-US" sz="2400" dirty="0" smtClean="0"/>
              <a:t>• </a:t>
            </a:r>
            <a:r>
              <a:rPr lang="en-US" sz="2400" dirty="0"/>
              <a:t>Transitive dependency management </a:t>
            </a:r>
            <a:endParaRPr lang="en-US" sz="2400" dirty="0" smtClean="0"/>
          </a:p>
          <a:p>
            <a:pPr marL="342900" indent="-342900">
              <a:buFont typeface="Arial" panose="020B0604020202020204" pitchFamily="34" charset="0"/>
              <a:buChar char="•"/>
            </a:pPr>
            <a:r>
              <a:rPr lang="en-US" sz="2400" dirty="0" smtClean="0"/>
              <a:t>• </a:t>
            </a:r>
            <a:r>
              <a:rPr lang="en-US" sz="2400" dirty="0"/>
              <a:t>Multiple third-party plugins(70+) </a:t>
            </a:r>
            <a:endParaRPr lang="en-US" sz="2400" dirty="0" smtClean="0"/>
          </a:p>
          <a:p>
            <a:pPr marL="342900" indent="-342900">
              <a:buFont typeface="Arial" panose="020B0604020202020204" pitchFamily="34" charset="0"/>
              <a:buChar char="•"/>
            </a:pPr>
            <a:r>
              <a:rPr lang="en-US" sz="2400" dirty="0" smtClean="0"/>
              <a:t>• </a:t>
            </a:r>
            <a:r>
              <a:rPr lang="en-US" sz="2400" dirty="0"/>
              <a:t>Incremental builds </a:t>
            </a:r>
            <a:endParaRPr lang="en-US" sz="2400" dirty="0" smtClean="0"/>
          </a:p>
          <a:p>
            <a:pPr marL="342900" indent="-342900">
              <a:buFont typeface="Arial" panose="020B0604020202020204" pitchFamily="34" charset="0"/>
              <a:buChar char="•"/>
            </a:pPr>
            <a:r>
              <a:rPr lang="en-US" sz="2400" dirty="0" smtClean="0"/>
              <a:t>• </a:t>
            </a:r>
            <a:r>
              <a:rPr lang="en-US" sz="2400" dirty="0"/>
              <a:t>Rapid development </a:t>
            </a:r>
            <a:endParaRPr lang="en-US" sz="2400" dirty="0" smtClean="0"/>
          </a:p>
          <a:p>
            <a:pPr marL="342900" indent="-342900">
              <a:buFont typeface="Arial" panose="020B0604020202020204" pitchFamily="34" charset="0"/>
              <a:buChar char="•"/>
            </a:pPr>
            <a:r>
              <a:rPr lang="en-US" sz="2400" dirty="0" smtClean="0"/>
              <a:t>• Performance</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6413697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1" y="685799"/>
            <a:ext cx="10820400" cy="1371601"/>
          </a:xfrm>
        </p:spPr>
        <p:txBody>
          <a:bodyPr/>
          <a:lstStyle/>
          <a:p>
            <a:r>
              <a:rPr lang="en-US" dirty="0" smtClean="0"/>
              <a:t>Pros &amp; Cons</a:t>
            </a:r>
            <a:endParaRPr lang="uk-UA" dirty="0"/>
          </a:p>
        </p:txBody>
      </p:sp>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sp>
        <p:nvSpPr>
          <p:cNvPr id="9" name="TextBox 8"/>
          <p:cNvSpPr txBox="1"/>
          <p:nvPr/>
        </p:nvSpPr>
        <p:spPr>
          <a:xfrm>
            <a:off x="533400" y="1813560"/>
            <a:ext cx="11247120" cy="1569660"/>
          </a:xfrm>
          <a:prstGeom prst="rect">
            <a:avLst/>
          </a:prstGeom>
          <a:noFill/>
        </p:spPr>
        <p:txBody>
          <a:bodyPr wrap="square" rtlCol="0">
            <a:spAutoFit/>
          </a:bodyPr>
          <a:lstStyle/>
          <a:p>
            <a:r>
              <a:rPr lang="en-US" sz="2400" b="1" dirty="0" smtClean="0">
                <a:latin typeface="Times New Roman" panose="02020603050405020304" pitchFamily="18" charset="0"/>
                <a:cs typeface="Times New Roman" panose="02020603050405020304" pitchFamily="18" charset="0"/>
              </a:rPr>
              <a:t>Cons:</a:t>
            </a:r>
            <a:endParaRPr lang="en-US" sz="24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a:t>Possible compilation &amp; run-time issues due to script nature </a:t>
            </a:r>
            <a:endParaRPr lang="en-US" sz="2400" dirty="0" smtClean="0"/>
          </a:p>
          <a:p>
            <a:pPr marL="342900" indent="-342900">
              <a:buFont typeface="Arial" panose="020B0604020202020204" pitchFamily="34" charset="0"/>
              <a:buChar char="•"/>
            </a:pPr>
            <a:r>
              <a:rPr lang="en-US" sz="2400" dirty="0" smtClean="0"/>
              <a:t> </a:t>
            </a:r>
            <a:r>
              <a:rPr lang="en-US" sz="2400" dirty="0"/>
              <a:t>Large learning curve </a:t>
            </a:r>
            <a:endParaRPr lang="en-US" sz="2400" dirty="0" smtClean="0"/>
          </a:p>
          <a:p>
            <a:pPr marL="342900" indent="-342900">
              <a:buFont typeface="Arial" panose="020B0604020202020204" pitchFamily="34" charset="0"/>
              <a:buChar char="•"/>
            </a:pPr>
            <a:r>
              <a:rPr lang="en-US" sz="2400" dirty="0" smtClean="0"/>
              <a:t>Less </a:t>
            </a:r>
            <a:r>
              <a:rPr lang="en-US" sz="2400" dirty="0"/>
              <a:t>community &amp; industry support</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255377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Thank</a:t>
            </a:r>
            <a:br>
              <a:rPr lang="en-US" dirty="0" smtClean="0"/>
            </a:br>
            <a:r>
              <a:rPr lang="en-US" dirty="0" smtClean="0"/>
              <a:t>you!</a:t>
            </a:r>
            <a:endParaRPr lang="uk-UA" dirty="0"/>
          </a:p>
        </p:txBody>
      </p:sp>
      <p:sp>
        <p:nvSpPr>
          <p:cNvPr id="5" name="Text Placeholder 4"/>
          <p:cNvSpPr>
            <a:spLocks noGrp="1"/>
          </p:cNvSpPr>
          <p:nvPr>
            <p:ph type="body" sz="quarter" idx="10"/>
          </p:nvPr>
        </p:nvSpPr>
        <p:spPr/>
        <p:txBody>
          <a:bodyPr/>
          <a:lstStyle/>
          <a:p>
            <a:r>
              <a:rPr lang="en-US" dirty="0" err="1" smtClean="0"/>
              <a:t>Serhii</a:t>
            </a:r>
            <a:r>
              <a:rPr lang="en-US" dirty="0"/>
              <a:t> </a:t>
            </a:r>
            <a:r>
              <a:rPr lang="en-US" dirty="0" err="1" smtClean="0"/>
              <a:t>Kolisnyk</a:t>
            </a:r>
            <a:endParaRPr lang="uk-UA" dirty="0"/>
          </a:p>
        </p:txBody>
      </p:sp>
    </p:spTree>
    <p:extLst>
      <p:ext uri="{BB962C8B-B14F-4D97-AF65-F5344CB8AC3E}">
        <p14:creationId xmlns:p14="http://schemas.microsoft.com/office/powerpoint/2010/main" val="65838013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History</a:t>
            </a:r>
            <a:endParaRPr lang="uk-UA" dirty="0"/>
          </a:p>
        </p:txBody>
      </p:sp>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graphicFrame>
        <p:nvGraphicFramePr>
          <p:cNvPr id="3" name="Таблица 2"/>
          <p:cNvGraphicFramePr>
            <a:graphicFrameLocks noGrp="1"/>
          </p:cNvGraphicFramePr>
          <p:nvPr>
            <p:extLst>
              <p:ext uri="{D42A27DB-BD31-4B8C-83A1-F6EECF244321}">
                <p14:modId xmlns:p14="http://schemas.microsoft.com/office/powerpoint/2010/main" val="2798969679"/>
              </p:ext>
            </p:extLst>
          </p:nvPr>
        </p:nvGraphicFramePr>
        <p:xfrm>
          <a:off x="7376160" y="769614"/>
          <a:ext cx="4379284" cy="4980954"/>
        </p:xfrm>
        <a:graphic>
          <a:graphicData uri="http://schemas.openxmlformats.org/drawingml/2006/table">
            <a:tbl>
              <a:tblPr/>
              <a:tblGrid>
                <a:gridCol w="2189642"/>
                <a:gridCol w="2189642"/>
              </a:tblGrid>
              <a:tr h="236790">
                <a:tc>
                  <a:txBody>
                    <a:bodyPr/>
                    <a:lstStyle/>
                    <a:p>
                      <a:pPr algn="l" fontAlgn="t"/>
                      <a:r>
                        <a:rPr lang="en-US" sz="900" dirty="0">
                          <a:solidFill>
                            <a:srgbClr val="000000"/>
                          </a:solidFill>
                          <a:effectLst/>
                          <a:latin typeface="times new roman"/>
                        </a:rPr>
                        <a:t>Version</a:t>
                      </a:r>
                    </a:p>
                  </a:txBody>
                  <a:tcPr marL="43242" marR="43242" marT="43242" marB="43242">
                    <a:lnL w="7620" cap="flat" cmpd="sng" algn="ctr">
                      <a:solidFill>
                        <a:srgbClr val="F07276"/>
                      </a:solidFill>
                      <a:prstDash val="solid"/>
                      <a:round/>
                      <a:headEnd type="none" w="med" len="med"/>
                      <a:tailEnd type="none" w="med" len="med"/>
                    </a:lnL>
                    <a:lnR w="7620" cap="flat" cmpd="sng" algn="ctr">
                      <a:solidFill>
                        <a:srgbClr val="F07276"/>
                      </a:solidFill>
                      <a:prstDash val="solid"/>
                      <a:round/>
                      <a:headEnd type="none" w="med" len="med"/>
                      <a:tailEnd type="none" w="med" len="med"/>
                    </a:lnR>
                    <a:lnT w="7620" cap="flat" cmpd="sng" algn="ctr">
                      <a:solidFill>
                        <a:srgbClr val="F07276"/>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US" sz="900" dirty="0">
                          <a:solidFill>
                            <a:srgbClr val="000000"/>
                          </a:solidFill>
                          <a:effectLst/>
                          <a:latin typeface="times new roman"/>
                        </a:rPr>
                        <a:t>Released Year</a:t>
                      </a:r>
                    </a:p>
                  </a:txBody>
                  <a:tcPr marL="43242" marR="43242" marT="43242" marB="43242">
                    <a:lnL w="7620" cap="flat" cmpd="sng" algn="ctr">
                      <a:solidFill>
                        <a:srgbClr val="F07276"/>
                      </a:solidFill>
                      <a:prstDash val="solid"/>
                      <a:round/>
                      <a:headEnd type="none" w="med" len="med"/>
                      <a:tailEnd type="none" w="med" len="med"/>
                    </a:lnL>
                    <a:lnR w="7620" cap="flat" cmpd="sng" algn="ctr">
                      <a:solidFill>
                        <a:srgbClr val="F07276"/>
                      </a:solidFill>
                      <a:prstDash val="solid"/>
                      <a:round/>
                      <a:headEnd type="none" w="med" len="med"/>
                      <a:tailEnd type="none" w="med" len="med"/>
                    </a:lnR>
                    <a:lnT w="7620" cap="flat" cmpd="sng" algn="ctr">
                      <a:solidFill>
                        <a:srgbClr val="F07276"/>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r>
              <a:tr h="206268">
                <a:tc>
                  <a:txBody>
                    <a:bodyPr/>
                    <a:lstStyle/>
                    <a:p>
                      <a:pPr algn="l" fontAlgn="t"/>
                      <a:r>
                        <a:rPr lang="uk-UA" sz="900">
                          <a:solidFill>
                            <a:srgbClr val="000000"/>
                          </a:solidFill>
                          <a:effectLst/>
                          <a:latin typeface="verdana"/>
                        </a:rPr>
                        <a:t>1.1</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900">
                          <a:solidFill>
                            <a:srgbClr val="000000"/>
                          </a:solidFill>
                          <a:effectLst/>
                          <a:latin typeface="verdana"/>
                        </a:rPr>
                        <a:t>19 July 2000</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r>
              <a:tr h="206268">
                <a:tc>
                  <a:txBody>
                    <a:bodyPr/>
                    <a:lstStyle/>
                    <a:p>
                      <a:pPr algn="l" fontAlgn="t"/>
                      <a:r>
                        <a:rPr lang="uk-UA" sz="900">
                          <a:solidFill>
                            <a:srgbClr val="000000"/>
                          </a:solidFill>
                          <a:effectLst/>
                          <a:latin typeface="verdana"/>
                        </a:rPr>
                        <a:t>1.2</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900">
                          <a:solidFill>
                            <a:srgbClr val="000000"/>
                          </a:solidFill>
                          <a:effectLst/>
                          <a:latin typeface="verdana"/>
                        </a:rPr>
                        <a:t>24 October 2000</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r>
              <a:tr h="206268">
                <a:tc>
                  <a:txBody>
                    <a:bodyPr/>
                    <a:lstStyle/>
                    <a:p>
                      <a:pPr algn="l" fontAlgn="t"/>
                      <a:r>
                        <a:rPr lang="uk-UA" sz="900" dirty="0">
                          <a:solidFill>
                            <a:srgbClr val="000000"/>
                          </a:solidFill>
                          <a:effectLst/>
                          <a:latin typeface="verdana"/>
                        </a:rPr>
                        <a:t>1.3</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900" dirty="0">
                          <a:solidFill>
                            <a:srgbClr val="000000"/>
                          </a:solidFill>
                          <a:effectLst/>
                          <a:latin typeface="verdana"/>
                        </a:rPr>
                        <a:t>3 March 2001</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r>
              <a:tr h="206268">
                <a:tc>
                  <a:txBody>
                    <a:bodyPr/>
                    <a:lstStyle/>
                    <a:p>
                      <a:pPr algn="l" fontAlgn="t"/>
                      <a:r>
                        <a:rPr lang="uk-UA" sz="900">
                          <a:solidFill>
                            <a:srgbClr val="000000"/>
                          </a:solidFill>
                          <a:effectLst/>
                          <a:latin typeface="verdana"/>
                        </a:rPr>
                        <a:t>1.4</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900" dirty="0">
                          <a:solidFill>
                            <a:srgbClr val="000000"/>
                          </a:solidFill>
                          <a:effectLst/>
                          <a:latin typeface="verdana"/>
                        </a:rPr>
                        <a:t>3 September 2001</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r>
              <a:tr h="206268">
                <a:tc>
                  <a:txBody>
                    <a:bodyPr/>
                    <a:lstStyle/>
                    <a:p>
                      <a:pPr algn="l" fontAlgn="t"/>
                      <a:r>
                        <a:rPr lang="uk-UA" sz="900">
                          <a:solidFill>
                            <a:srgbClr val="000000"/>
                          </a:solidFill>
                          <a:effectLst/>
                          <a:latin typeface="verdana"/>
                        </a:rPr>
                        <a:t>1.4.1</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900">
                          <a:solidFill>
                            <a:srgbClr val="000000"/>
                          </a:solidFill>
                          <a:effectLst/>
                          <a:latin typeface="verdana"/>
                        </a:rPr>
                        <a:t>11 October 2001</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r>
              <a:tr h="206268">
                <a:tc>
                  <a:txBody>
                    <a:bodyPr/>
                    <a:lstStyle/>
                    <a:p>
                      <a:pPr algn="l" fontAlgn="t"/>
                      <a:r>
                        <a:rPr lang="uk-UA" sz="900">
                          <a:solidFill>
                            <a:srgbClr val="000000"/>
                          </a:solidFill>
                          <a:effectLst/>
                          <a:latin typeface="verdana"/>
                        </a:rPr>
                        <a:t>1.5</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900">
                          <a:solidFill>
                            <a:srgbClr val="000000"/>
                          </a:solidFill>
                          <a:effectLst/>
                          <a:latin typeface="verdana"/>
                        </a:rPr>
                        <a:t>10 July 2002</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r>
              <a:tr h="206268">
                <a:tc>
                  <a:txBody>
                    <a:bodyPr/>
                    <a:lstStyle/>
                    <a:p>
                      <a:pPr algn="l" fontAlgn="t"/>
                      <a:r>
                        <a:rPr lang="uk-UA" sz="900">
                          <a:solidFill>
                            <a:srgbClr val="000000"/>
                          </a:solidFill>
                          <a:effectLst/>
                          <a:latin typeface="verdana"/>
                        </a:rPr>
                        <a:t>1.5.1</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900" dirty="0">
                          <a:solidFill>
                            <a:srgbClr val="000000"/>
                          </a:solidFill>
                          <a:effectLst/>
                          <a:latin typeface="verdana"/>
                        </a:rPr>
                        <a:t>3 October 2002</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r>
              <a:tr h="206268">
                <a:tc>
                  <a:txBody>
                    <a:bodyPr/>
                    <a:lstStyle/>
                    <a:p>
                      <a:pPr algn="l" fontAlgn="t"/>
                      <a:r>
                        <a:rPr lang="uk-UA" sz="900">
                          <a:solidFill>
                            <a:srgbClr val="000000"/>
                          </a:solidFill>
                          <a:effectLst/>
                          <a:latin typeface="verdana"/>
                        </a:rPr>
                        <a:t>1.5.2</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900">
                          <a:solidFill>
                            <a:srgbClr val="000000"/>
                          </a:solidFill>
                          <a:effectLst/>
                          <a:latin typeface="verdana"/>
                        </a:rPr>
                        <a:t>3 March 2003</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r>
              <a:tr h="206268">
                <a:tc>
                  <a:txBody>
                    <a:bodyPr/>
                    <a:lstStyle/>
                    <a:p>
                      <a:pPr algn="l" fontAlgn="t"/>
                      <a:r>
                        <a:rPr lang="uk-UA" sz="900">
                          <a:solidFill>
                            <a:srgbClr val="000000"/>
                          </a:solidFill>
                          <a:effectLst/>
                          <a:latin typeface="verdana"/>
                        </a:rPr>
                        <a:t>1.5.3</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900">
                          <a:solidFill>
                            <a:srgbClr val="000000"/>
                          </a:solidFill>
                          <a:effectLst/>
                          <a:latin typeface="verdana"/>
                        </a:rPr>
                        <a:t>9 April 2003</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r>
              <a:tr h="206268">
                <a:tc>
                  <a:txBody>
                    <a:bodyPr/>
                    <a:lstStyle/>
                    <a:p>
                      <a:pPr algn="l" fontAlgn="t"/>
                      <a:r>
                        <a:rPr lang="uk-UA" sz="900">
                          <a:solidFill>
                            <a:srgbClr val="000000"/>
                          </a:solidFill>
                          <a:effectLst/>
                          <a:latin typeface="verdana"/>
                        </a:rPr>
                        <a:t>1.5.4</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900">
                          <a:solidFill>
                            <a:srgbClr val="000000"/>
                          </a:solidFill>
                          <a:effectLst/>
                          <a:latin typeface="verdana"/>
                        </a:rPr>
                        <a:t>12 August 2003</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r>
              <a:tr h="206268">
                <a:tc>
                  <a:txBody>
                    <a:bodyPr/>
                    <a:lstStyle/>
                    <a:p>
                      <a:pPr algn="l" fontAlgn="t"/>
                      <a:r>
                        <a:rPr lang="uk-UA" sz="900">
                          <a:solidFill>
                            <a:srgbClr val="000000"/>
                          </a:solidFill>
                          <a:effectLst/>
                          <a:latin typeface="verdana"/>
                        </a:rPr>
                        <a:t>1.6.0</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900">
                          <a:solidFill>
                            <a:srgbClr val="000000"/>
                          </a:solidFill>
                          <a:effectLst/>
                          <a:latin typeface="verdana"/>
                        </a:rPr>
                        <a:t>18 December 2003</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r>
              <a:tr h="206268">
                <a:tc>
                  <a:txBody>
                    <a:bodyPr/>
                    <a:lstStyle/>
                    <a:p>
                      <a:pPr algn="l" fontAlgn="t"/>
                      <a:r>
                        <a:rPr lang="uk-UA" sz="900">
                          <a:solidFill>
                            <a:srgbClr val="000000"/>
                          </a:solidFill>
                          <a:effectLst/>
                          <a:latin typeface="verdana"/>
                        </a:rPr>
                        <a:t>1.6.1</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900">
                          <a:solidFill>
                            <a:srgbClr val="000000"/>
                          </a:solidFill>
                          <a:effectLst/>
                          <a:latin typeface="verdana"/>
                        </a:rPr>
                        <a:t>12 February 2004</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r>
              <a:tr h="206268">
                <a:tc>
                  <a:txBody>
                    <a:bodyPr/>
                    <a:lstStyle/>
                    <a:p>
                      <a:pPr algn="l" fontAlgn="t"/>
                      <a:r>
                        <a:rPr lang="uk-UA" sz="900">
                          <a:solidFill>
                            <a:srgbClr val="000000"/>
                          </a:solidFill>
                          <a:effectLst/>
                          <a:latin typeface="verdana"/>
                        </a:rPr>
                        <a:t>1.6.2</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900">
                          <a:solidFill>
                            <a:srgbClr val="000000"/>
                          </a:solidFill>
                          <a:effectLst/>
                          <a:latin typeface="verdana"/>
                        </a:rPr>
                        <a:t>16 July 2004</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r>
              <a:tr h="206268">
                <a:tc>
                  <a:txBody>
                    <a:bodyPr/>
                    <a:lstStyle/>
                    <a:p>
                      <a:pPr algn="l" fontAlgn="t"/>
                      <a:r>
                        <a:rPr lang="uk-UA" sz="900">
                          <a:solidFill>
                            <a:srgbClr val="000000"/>
                          </a:solidFill>
                          <a:effectLst/>
                          <a:latin typeface="verdana"/>
                        </a:rPr>
                        <a:t>1.6.3</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900">
                          <a:solidFill>
                            <a:srgbClr val="000000"/>
                          </a:solidFill>
                          <a:effectLst/>
                          <a:latin typeface="verdana"/>
                        </a:rPr>
                        <a:t>28 April 2005</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r>
              <a:tr h="206268">
                <a:tc>
                  <a:txBody>
                    <a:bodyPr/>
                    <a:lstStyle/>
                    <a:p>
                      <a:pPr algn="l" fontAlgn="t"/>
                      <a:r>
                        <a:rPr lang="uk-UA" sz="900">
                          <a:solidFill>
                            <a:srgbClr val="000000"/>
                          </a:solidFill>
                          <a:effectLst/>
                          <a:latin typeface="verdana"/>
                        </a:rPr>
                        <a:t>1.6.4</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900">
                          <a:solidFill>
                            <a:srgbClr val="000000"/>
                          </a:solidFill>
                          <a:effectLst/>
                          <a:latin typeface="verdana"/>
                        </a:rPr>
                        <a:t>19 May 2005</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r>
              <a:tr h="206268">
                <a:tc>
                  <a:txBody>
                    <a:bodyPr/>
                    <a:lstStyle/>
                    <a:p>
                      <a:pPr algn="l" fontAlgn="t"/>
                      <a:r>
                        <a:rPr lang="uk-UA" sz="900">
                          <a:solidFill>
                            <a:srgbClr val="000000"/>
                          </a:solidFill>
                          <a:effectLst/>
                          <a:latin typeface="verdana"/>
                        </a:rPr>
                        <a:t>1.6.5</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900">
                          <a:solidFill>
                            <a:srgbClr val="000000"/>
                          </a:solidFill>
                          <a:effectLst/>
                          <a:latin typeface="verdana"/>
                        </a:rPr>
                        <a:t>2 June 2005</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r>
              <a:tr h="206268">
                <a:tc>
                  <a:txBody>
                    <a:bodyPr/>
                    <a:lstStyle/>
                    <a:p>
                      <a:pPr algn="l" fontAlgn="t"/>
                      <a:r>
                        <a:rPr lang="uk-UA" sz="900">
                          <a:solidFill>
                            <a:srgbClr val="000000"/>
                          </a:solidFill>
                          <a:effectLst/>
                          <a:latin typeface="verdana"/>
                        </a:rPr>
                        <a:t>1.7.0</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900">
                          <a:solidFill>
                            <a:srgbClr val="000000"/>
                          </a:solidFill>
                          <a:effectLst/>
                          <a:latin typeface="verdana"/>
                        </a:rPr>
                        <a:t>19 December 2006</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r>
              <a:tr h="206268">
                <a:tc>
                  <a:txBody>
                    <a:bodyPr/>
                    <a:lstStyle/>
                    <a:p>
                      <a:pPr algn="l" fontAlgn="t"/>
                      <a:r>
                        <a:rPr lang="uk-UA" sz="900">
                          <a:solidFill>
                            <a:srgbClr val="000000"/>
                          </a:solidFill>
                          <a:effectLst/>
                          <a:latin typeface="verdana"/>
                        </a:rPr>
                        <a:t>1.7.1</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900">
                          <a:solidFill>
                            <a:srgbClr val="000000"/>
                          </a:solidFill>
                          <a:effectLst/>
                          <a:latin typeface="verdana"/>
                        </a:rPr>
                        <a:t>27 June 2008</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r>
              <a:tr h="206268">
                <a:tc>
                  <a:txBody>
                    <a:bodyPr/>
                    <a:lstStyle/>
                    <a:p>
                      <a:pPr algn="l" fontAlgn="t"/>
                      <a:r>
                        <a:rPr lang="uk-UA" sz="900">
                          <a:solidFill>
                            <a:srgbClr val="000000"/>
                          </a:solidFill>
                          <a:effectLst/>
                          <a:latin typeface="verdana"/>
                        </a:rPr>
                        <a:t>1.8.0</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900">
                          <a:solidFill>
                            <a:srgbClr val="000000"/>
                          </a:solidFill>
                          <a:effectLst/>
                          <a:latin typeface="verdana"/>
                        </a:rPr>
                        <a:t>8 February 2010</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r>
              <a:tr h="206268">
                <a:tc>
                  <a:txBody>
                    <a:bodyPr/>
                    <a:lstStyle/>
                    <a:p>
                      <a:pPr algn="l" fontAlgn="t"/>
                      <a:r>
                        <a:rPr lang="uk-UA" sz="900">
                          <a:solidFill>
                            <a:srgbClr val="000000"/>
                          </a:solidFill>
                          <a:effectLst/>
                          <a:latin typeface="verdana"/>
                        </a:rPr>
                        <a:t>1.8.4</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900">
                          <a:solidFill>
                            <a:srgbClr val="000000"/>
                          </a:solidFill>
                          <a:effectLst/>
                          <a:latin typeface="verdana"/>
                        </a:rPr>
                        <a:t>23 May 2012</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r>
              <a:tr h="206268">
                <a:tc>
                  <a:txBody>
                    <a:bodyPr/>
                    <a:lstStyle/>
                    <a:p>
                      <a:pPr algn="l" fontAlgn="t"/>
                      <a:r>
                        <a:rPr lang="uk-UA" sz="900">
                          <a:solidFill>
                            <a:srgbClr val="000000"/>
                          </a:solidFill>
                          <a:effectLst/>
                          <a:latin typeface="verdana"/>
                        </a:rPr>
                        <a:t>1.9.0</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900">
                          <a:solidFill>
                            <a:srgbClr val="000000"/>
                          </a:solidFill>
                          <a:effectLst/>
                          <a:latin typeface="verdana"/>
                        </a:rPr>
                        <a:t>07 March 2013</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r>
              <a:tr h="206268">
                <a:tc>
                  <a:txBody>
                    <a:bodyPr/>
                    <a:lstStyle/>
                    <a:p>
                      <a:pPr algn="l" fontAlgn="t"/>
                      <a:r>
                        <a:rPr lang="uk-UA" sz="900">
                          <a:solidFill>
                            <a:srgbClr val="000000"/>
                          </a:solidFill>
                          <a:effectLst/>
                          <a:latin typeface="verdana"/>
                        </a:rPr>
                        <a:t>1.10.3</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l" fontAlgn="t"/>
                      <a:r>
                        <a:rPr lang="en-US" sz="900">
                          <a:solidFill>
                            <a:srgbClr val="000000"/>
                          </a:solidFill>
                          <a:effectLst/>
                          <a:latin typeface="verdana"/>
                        </a:rPr>
                        <a:t>27 Mar 2018</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r>
              <a:tr h="206268">
                <a:tc>
                  <a:txBody>
                    <a:bodyPr/>
                    <a:lstStyle/>
                    <a:p>
                      <a:pPr algn="l" fontAlgn="t"/>
                      <a:r>
                        <a:rPr lang="uk-UA" sz="900">
                          <a:solidFill>
                            <a:srgbClr val="000000"/>
                          </a:solidFill>
                          <a:effectLst/>
                          <a:latin typeface="verdana"/>
                        </a:rPr>
                        <a:t>1.10.4</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l" fontAlgn="t"/>
                      <a:r>
                        <a:rPr lang="en-US" sz="900" dirty="0">
                          <a:solidFill>
                            <a:srgbClr val="000000"/>
                          </a:solidFill>
                          <a:effectLst/>
                          <a:latin typeface="verdana"/>
                        </a:rPr>
                        <a:t>22 Jun 2018</a:t>
                      </a:r>
                    </a:p>
                  </a:txBody>
                  <a:tcPr marL="28828" marR="28828" marT="28828" marB="28828">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r>
            </a:tbl>
          </a:graphicData>
        </a:graphic>
      </p:graphicFrame>
      <p:graphicFrame>
        <p:nvGraphicFramePr>
          <p:cNvPr id="6" name="Таблица 5"/>
          <p:cNvGraphicFramePr>
            <a:graphicFrameLocks noGrp="1"/>
          </p:cNvGraphicFramePr>
          <p:nvPr>
            <p:extLst>
              <p:ext uri="{D42A27DB-BD31-4B8C-83A1-F6EECF244321}">
                <p14:modId xmlns:p14="http://schemas.microsoft.com/office/powerpoint/2010/main" val="16659371"/>
              </p:ext>
            </p:extLst>
          </p:nvPr>
        </p:nvGraphicFramePr>
        <p:xfrm>
          <a:off x="510540" y="2171699"/>
          <a:ext cx="6606540" cy="3383280"/>
        </p:xfrm>
        <a:graphic>
          <a:graphicData uri="http://schemas.openxmlformats.org/drawingml/2006/table">
            <a:tbl>
              <a:tblPr/>
              <a:tblGrid>
                <a:gridCol w="4183380"/>
                <a:gridCol w="2423160"/>
              </a:tblGrid>
              <a:tr h="364503">
                <a:tc>
                  <a:txBody>
                    <a:bodyPr/>
                    <a:lstStyle/>
                    <a:p>
                      <a:pPr algn="l" fontAlgn="t"/>
                      <a:r>
                        <a:rPr lang="en-US">
                          <a:solidFill>
                            <a:srgbClr val="000000"/>
                          </a:solidFill>
                          <a:effectLst/>
                          <a:latin typeface="times new roman"/>
                        </a:rPr>
                        <a:t>Ant Version</a:t>
                      </a:r>
                    </a:p>
                  </a:txBody>
                  <a:tcPr marT="91440" marB="91440">
                    <a:lnL w="7620" cap="flat" cmpd="sng" algn="ctr">
                      <a:solidFill>
                        <a:srgbClr val="903780"/>
                      </a:solidFill>
                      <a:prstDash val="solid"/>
                      <a:round/>
                      <a:headEnd type="none" w="med" len="med"/>
                      <a:tailEnd type="none" w="med" len="med"/>
                    </a:lnL>
                    <a:lnR w="7620" cap="flat" cmpd="sng" algn="ctr">
                      <a:solidFill>
                        <a:srgbClr val="903780"/>
                      </a:solidFill>
                      <a:prstDash val="solid"/>
                      <a:round/>
                      <a:headEnd type="none" w="med" len="med"/>
                      <a:tailEnd type="none" w="med" len="med"/>
                    </a:lnR>
                    <a:lnT w="7620" cap="flat" cmpd="sng" algn="ctr">
                      <a:solidFill>
                        <a:srgbClr val="903780"/>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US">
                          <a:solidFill>
                            <a:srgbClr val="000000"/>
                          </a:solidFill>
                          <a:effectLst/>
                          <a:latin typeface="times new roman"/>
                        </a:rPr>
                        <a:t>Minimum Java Version</a:t>
                      </a:r>
                    </a:p>
                  </a:txBody>
                  <a:tcPr marT="91440" marB="91440">
                    <a:lnL w="7620" cap="flat" cmpd="sng" algn="ctr">
                      <a:solidFill>
                        <a:srgbClr val="903780"/>
                      </a:solidFill>
                      <a:prstDash val="solid"/>
                      <a:round/>
                      <a:headEnd type="none" w="med" len="med"/>
                      <a:tailEnd type="none" w="med" len="med"/>
                    </a:lnL>
                    <a:lnR w="7620" cap="flat" cmpd="sng" algn="ctr">
                      <a:solidFill>
                        <a:srgbClr val="903780"/>
                      </a:solidFill>
                      <a:prstDash val="solid"/>
                      <a:round/>
                      <a:headEnd type="none" w="med" len="med"/>
                      <a:tailEnd type="none" w="med" len="med"/>
                    </a:lnR>
                    <a:lnT w="7620" cap="flat" cmpd="sng" algn="ctr">
                      <a:solidFill>
                        <a:srgbClr val="903780"/>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r>
              <a:tr h="315902">
                <a:tc>
                  <a:txBody>
                    <a:bodyPr/>
                    <a:lstStyle/>
                    <a:p>
                      <a:pPr algn="l" fontAlgn="t"/>
                      <a:r>
                        <a:rPr lang="en-US">
                          <a:solidFill>
                            <a:srgbClr val="000000"/>
                          </a:solidFill>
                          <a:effectLst/>
                          <a:latin typeface="verdana"/>
                        </a:rPr>
                        <a:t>1.1 up to 1.5.4</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l" fontAlgn="t"/>
                      <a:r>
                        <a:rPr lang="uk-UA">
                          <a:solidFill>
                            <a:srgbClr val="000000"/>
                          </a:solidFill>
                          <a:effectLst/>
                          <a:latin typeface="verdana"/>
                        </a:rPr>
                        <a:t>1.1</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r>
              <a:tr h="315902">
                <a:tc>
                  <a:txBody>
                    <a:bodyPr/>
                    <a:lstStyle/>
                    <a:p>
                      <a:pPr algn="l" fontAlgn="t"/>
                      <a:r>
                        <a:rPr lang="en-US">
                          <a:solidFill>
                            <a:srgbClr val="000000"/>
                          </a:solidFill>
                          <a:effectLst/>
                          <a:latin typeface="verdana"/>
                        </a:rPr>
                        <a:t>1.6.0 up to 1.6.5</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l" fontAlgn="t"/>
                      <a:r>
                        <a:rPr lang="uk-UA">
                          <a:solidFill>
                            <a:srgbClr val="000000"/>
                          </a:solidFill>
                          <a:effectLst/>
                          <a:latin typeface="verdana"/>
                        </a:rPr>
                        <a:t>1.2</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r>
              <a:tr h="315902">
                <a:tc>
                  <a:txBody>
                    <a:bodyPr/>
                    <a:lstStyle/>
                    <a:p>
                      <a:pPr algn="l" fontAlgn="t"/>
                      <a:r>
                        <a:rPr lang="en-US">
                          <a:solidFill>
                            <a:srgbClr val="000000"/>
                          </a:solidFill>
                          <a:effectLst/>
                          <a:latin typeface="verdana"/>
                        </a:rPr>
                        <a:t>1.7.0 up to 1.7.1</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l" fontAlgn="t"/>
                      <a:r>
                        <a:rPr lang="uk-UA">
                          <a:solidFill>
                            <a:srgbClr val="000000"/>
                          </a:solidFill>
                          <a:effectLst/>
                          <a:latin typeface="verdana"/>
                        </a:rPr>
                        <a:t>1.3</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r>
              <a:tr h="315902">
                <a:tc>
                  <a:txBody>
                    <a:bodyPr/>
                    <a:lstStyle/>
                    <a:p>
                      <a:pPr algn="l" fontAlgn="t"/>
                      <a:r>
                        <a:rPr lang="en-US">
                          <a:solidFill>
                            <a:srgbClr val="000000"/>
                          </a:solidFill>
                          <a:effectLst/>
                          <a:latin typeface="verdana"/>
                        </a:rPr>
                        <a:t>1.8.0 up to 1.8.3</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l" fontAlgn="t"/>
                      <a:r>
                        <a:rPr lang="uk-UA">
                          <a:solidFill>
                            <a:srgbClr val="000000"/>
                          </a:solidFill>
                          <a:effectLst/>
                          <a:latin typeface="verdana"/>
                        </a:rPr>
                        <a:t>1.4</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r>
              <a:tr h="534604">
                <a:tc>
                  <a:txBody>
                    <a:bodyPr/>
                    <a:lstStyle/>
                    <a:p>
                      <a:pPr algn="l" fontAlgn="t"/>
                      <a:r>
                        <a:rPr lang="en-US">
                          <a:solidFill>
                            <a:srgbClr val="000000"/>
                          </a:solidFill>
                          <a:effectLst/>
                          <a:latin typeface="verdana"/>
                        </a:rPr>
                        <a:t>Any 1.9.x release and the git branch 1.9.x</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l" fontAlgn="t"/>
                      <a:r>
                        <a:rPr lang="uk-UA">
                          <a:solidFill>
                            <a:srgbClr val="000000"/>
                          </a:solidFill>
                          <a:effectLst/>
                          <a:latin typeface="verdana"/>
                        </a:rPr>
                        <a:t>1.5</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r>
              <a:tr h="534604">
                <a:tc>
                  <a:txBody>
                    <a:bodyPr/>
                    <a:lstStyle/>
                    <a:p>
                      <a:pPr algn="l" fontAlgn="t"/>
                      <a:r>
                        <a:rPr lang="en-US">
                          <a:solidFill>
                            <a:srgbClr val="000000"/>
                          </a:solidFill>
                          <a:effectLst/>
                          <a:latin typeface="verdana"/>
                        </a:rPr>
                        <a:t>Any 1.10.x release and the current git master branch</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l" fontAlgn="t"/>
                      <a:r>
                        <a:rPr lang="uk-UA" dirty="0">
                          <a:solidFill>
                            <a:srgbClr val="000000"/>
                          </a:solidFill>
                          <a:effectLst/>
                          <a:latin typeface="verdana"/>
                        </a:rPr>
                        <a:t>1.8</a:t>
                      </a: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r>
            </a:tbl>
          </a:graphicData>
        </a:graphic>
      </p:graphicFrame>
    </p:spTree>
    <p:extLst>
      <p:ext uri="{BB962C8B-B14F-4D97-AF65-F5344CB8AC3E}">
        <p14:creationId xmlns:p14="http://schemas.microsoft.com/office/powerpoint/2010/main" val="359019153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Structure </a:t>
            </a:r>
            <a:endParaRPr lang="uk-UA" dirty="0"/>
          </a:p>
        </p:txBody>
      </p:sp>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sp>
        <p:nvSpPr>
          <p:cNvPr id="9" name="TextBox 8"/>
          <p:cNvSpPr txBox="1"/>
          <p:nvPr/>
        </p:nvSpPr>
        <p:spPr>
          <a:xfrm>
            <a:off x="693420" y="2057400"/>
            <a:ext cx="11087100" cy="830997"/>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Ant uses an </a:t>
            </a:r>
            <a:r>
              <a:rPr lang="en-US" sz="2400" dirty="0">
                <a:latin typeface="Times New Roman" panose="02020603050405020304" pitchFamily="18" charset="0"/>
                <a:cs typeface="Times New Roman" panose="02020603050405020304" pitchFamily="18" charset="0"/>
              </a:rPr>
              <a:t>xml</a:t>
            </a:r>
            <a:r>
              <a:rPr lang="en-US" sz="2400" dirty="0">
                <a:latin typeface="Times New Roman" panose="02020603050405020304" pitchFamily="18" charset="0"/>
                <a:cs typeface="Times New Roman" panose="02020603050405020304" pitchFamily="18" charset="0"/>
              </a:rPr>
              <a:t> file for its configuration. The default file name is</a:t>
            </a:r>
            <a:r>
              <a:rPr lang="en-US" sz="2400" b="1"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build.xml</a:t>
            </a:r>
            <a:r>
              <a:rPr lang="en-US" sz="2400" dirty="0">
                <a:latin typeface="Times New Roman" panose="02020603050405020304" pitchFamily="18" charset="0"/>
                <a:cs typeface="Times New Roman" panose="02020603050405020304" pitchFamily="18" charset="0"/>
              </a:rPr>
              <a:t>. Ant builds are based on three blocks: </a:t>
            </a:r>
            <a:r>
              <a:rPr lang="en-US" sz="2400" i="1" dirty="0">
                <a:latin typeface="Times New Roman" panose="02020603050405020304" pitchFamily="18" charset="0"/>
                <a:cs typeface="Times New Roman" panose="02020603050405020304" pitchFamily="18" charset="0"/>
              </a:rPr>
              <a:t>tasks</a:t>
            </a:r>
            <a:r>
              <a:rPr lang="en-US" sz="2400" dirty="0">
                <a:latin typeface="Times New Roman" panose="02020603050405020304" pitchFamily="18" charset="0"/>
                <a:cs typeface="Times New Roman" panose="02020603050405020304" pitchFamily="18" charset="0"/>
              </a:rPr>
              <a:t>, </a:t>
            </a:r>
            <a:r>
              <a:rPr lang="en-US" sz="2400" i="1" dirty="0" smtClean="0">
                <a:latin typeface="Times New Roman" panose="02020603050405020304" pitchFamily="18" charset="0"/>
                <a:cs typeface="Times New Roman" panose="02020603050405020304" pitchFamily="18" charset="0"/>
              </a:rPr>
              <a:t>targets, properties, resources</a:t>
            </a:r>
            <a:r>
              <a:rPr lang="en-US" sz="2400" dirty="0">
                <a:latin typeface="Times New Roman" panose="02020603050405020304" pitchFamily="18" charset="0"/>
                <a:cs typeface="Times New Roman" panose="02020603050405020304" pitchFamily="18" charset="0"/>
              </a:rPr>
              <a:t>.</a:t>
            </a:r>
            <a:endParaRPr lang="uk-UA" sz="2400" dirty="0">
              <a:latin typeface="Times New Roman" panose="02020603050405020304" pitchFamily="18" charset="0"/>
              <a:cs typeface="Times New Roman" panose="02020603050405020304" pitchFamily="18" charset="0"/>
            </a:endParaRPr>
          </a:p>
        </p:txBody>
      </p:sp>
      <p:sp>
        <p:nvSpPr>
          <p:cNvPr id="10" name="TextBox 9"/>
          <p:cNvSpPr txBox="1"/>
          <p:nvPr/>
        </p:nvSpPr>
        <p:spPr>
          <a:xfrm>
            <a:off x="693420" y="2888397"/>
            <a:ext cx="11216640" cy="295465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A </a:t>
            </a:r>
            <a:r>
              <a:rPr lang="en-US" sz="2400" b="1" dirty="0">
                <a:latin typeface="Times New Roman" panose="02020603050405020304" pitchFamily="18" charset="0"/>
                <a:cs typeface="Times New Roman" panose="02020603050405020304" pitchFamily="18" charset="0"/>
              </a:rPr>
              <a:t>task</a:t>
            </a:r>
            <a:r>
              <a:rPr lang="en-US" sz="2400" dirty="0">
                <a:latin typeface="Times New Roman" panose="02020603050405020304" pitchFamily="18" charset="0"/>
                <a:cs typeface="Times New Roman" panose="02020603050405020304" pitchFamily="18" charset="0"/>
              </a:rPr>
              <a:t> is a unit of work which should be performed and constitutes of small atomic steps, for example compile source code or create Javadoc. Tasks can be grouped into targets</a:t>
            </a:r>
            <a:r>
              <a:rPr lang="en-US" sz="2400" dirty="0" smtClean="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A </a:t>
            </a:r>
            <a:r>
              <a:rPr lang="en-US" sz="2400" b="1" dirty="0">
                <a:latin typeface="Times New Roman" panose="02020603050405020304" pitchFamily="18" charset="0"/>
                <a:cs typeface="Times New Roman" panose="02020603050405020304" pitchFamily="18" charset="0"/>
              </a:rPr>
              <a:t>target</a:t>
            </a:r>
            <a:r>
              <a:rPr lang="en-US" sz="2400" dirty="0">
                <a:latin typeface="Times New Roman" panose="02020603050405020304" pitchFamily="18" charset="0"/>
                <a:cs typeface="Times New Roman" panose="02020603050405020304" pitchFamily="18" charset="0"/>
              </a:rPr>
              <a:t> can be directly invoked via Ant. Targets can specify their dependencies. Ant will automatically execute all dependent targets.</a:t>
            </a:r>
          </a:p>
          <a:p>
            <a:endParaRPr lang="en-US" sz="2400" dirty="0" smtClean="0">
              <a:latin typeface="Times New Roman" panose="02020603050405020304" pitchFamily="18" charset="0"/>
              <a:cs typeface="Times New Roman" panose="02020603050405020304" pitchFamily="18" charset="0"/>
            </a:endParaRPr>
          </a:p>
          <a:p>
            <a:r>
              <a:rPr lang="en-US" sz="2400" b="1" dirty="0" smtClean="0">
                <a:latin typeface="Times New Roman" panose="02020603050405020304" pitchFamily="18" charset="0"/>
                <a:cs typeface="Times New Roman" panose="02020603050405020304" pitchFamily="18" charset="0"/>
              </a:rPr>
              <a:t>Note!</a:t>
            </a:r>
            <a:r>
              <a:rPr lang="en-US" sz="2400" dirty="0" smtClean="0">
                <a:latin typeface="Times New Roman" panose="02020603050405020304" pitchFamily="18" charset="0"/>
                <a:cs typeface="Times New Roman" panose="02020603050405020304" pitchFamily="18" charset="0"/>
              </a:rPr>
              <a:t> In </a:t>
            </a:r>
            <a:r>
              <a:rPr lang="en-US" sz="2400" dirty="0">
                <a:latin typeface="Times New Roman" panose="02020603050405020304" pitchFamily="18" charset="0"/>
                <a:cs typeface="Times New Roman" panose="02020603050405020304" pitchFamily="18" charset="0"/>
              </a:rPr>
              <a:t>your build.xml file you can specify the default target. Ant executes this target, if no explicit target is specified.</a:t>
            </a:r>
          </a:p>
          <a:p>
            <a:endParaRPr lang="uk-UA" dirty="0"/>
          </a:p>
        </p:txBody>
      </p:sp>
    </p:spTree>
    <p:extLst>
      <p:ext uri="{BB962C8B-B14F-4D97-AF65-F5344CB8AC3E}">
        <p14:creationId xmlns:p14="http://schemas.microsoft.com/office/powerpoint/2010/main" val="4386614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sp>
        <p:nvSpPr>
          <p:cNvPr id="9" name="TextBox 8"/>
          <p:cNvSpPr txBox="1"/>
          <p:nvPr/>
        </p:nvSpPr>
        <p:spPr>
          <a:xfrm>
            <a:off x="693420" y="2057400"/>
            <a:ext cx="11087100" cy="461665"/>
          </a:xfrm>
          <a:prstGeom prst="rect">
            <a:avLst/>
          </a:prstGeom>
          <a:noFill/>
        </p:spPr>
        <p:txBody>
          <a:bodyPr wrap="square" rtlCol="0">
            <a:spAutoFit/>
          </a:bodyPr>
          <a:lstStyle/>
          <a:p>
            <a:endParaRPr lang="uk-UA" sz="2400" dirty="0">
              <a:latin typeface="Times New Roman" panose="02020603050405020304" pitchFamily="18" charset="0"/>
              <a:cs typeface="Times New Roman" panose="02020603050405020304" pitchFamily="18" charset="0"/>
            </a:endParaRPr>
          </a:p>
        </p:txBody>
      </p:sp>
      <p:pic>
        <p:nvPicPr>
          <p:cNvPr id="3077" name="Picture 5"/>
          <p:cNvPicPr>
            <a:picLocks noChangeAspect="1" noChangeArrowheads="1"/>
          </p:cNvPicPr>
          <p:nvPr/>
        </p:nvPicPr>
        <p:blipFill rotWithShape="1">
          <a:blip r:embed="rId2">
            <a:extLst>
              <a:ext uri="{28A0092B-C50C-407E-A947-70E740481C1C}">
                <a14:useLocalDpi xmlns:a14="http://schemas.microsoft.com/office/drawing/2010/main" val="0"/>
              </a:ext>
            </a:extLst>
          </a:blip>
          <a:srcRect l="25738" t="4479" r="25973" b="1"/>
          <a:stretch/>
        </p:blipFill>
        <p:spPr bwMode="auto">
          <a:xfrm>
            <a:off x="4501683" y="162000"/>
            <a:ext cx="5416062" cy="669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Прямоугольник 5"/>
          <p:cNvSpPr/>
          <p:nvPr/>
        </p:nvSpPr>
        <p:spPr>
          <a:xfrm>
            <a:off x="576775" y="1735519"/>
            <a:ext cx="3643533" cy="1938992"/>
          </a:xfrm>
          <a:prstGeom prst="rect">
            <a:avLst/>
          </a:prstGeom>
        </p:spPr>
        <p:txBody>
          <a:bodyPr wrap="square">
            <a:spAutoFit/>
          </a:bodyPr>
          <a:lstStyle/>
          <a:p>
            <a:r>
              <a:rPr lang="en-US" sz="2400" dirty="0">
                <a:latin typeface="Times New Roman" panose="02020603050405020304" pitchFamily="18" charset="0"/>
                <a:cs typeface="Times New Roman" panose="02020603050405020304" pitchFamily="18" charset="0"/>
              </a:rPr>
              <a:t>This build file defines </a:t>
            </a:r>
            <a:r>
              <a:rPr lang="en-US" sz="2400" dirty="0" smtClean="0">
                <a:latin typeface="Times New Roman" panose="02020603050405020304" pitchFamily="18" charset="0"/>
                <a:cs typeface="Times New Roman" panose="02020603050405020304" pitchFamily="18" charset="0"/>
              </a:rPr>
              <a:t>targets</a:t>
            </a:r>
            <a:r>
              <a:rPr lang="en-US" sz="2400" dirty="0">
                <a:latin typeface="Times New Roman" panose="02020603050405020304" pitchFamily="18" charset="0"/>
                <a:cs typeface="Times New Roman" panose="02020603050405020304" pitchFamily="18" charset="0"/>
              </a:rPr>
              <a:t>: </a:t>
            </a:r>
            <a:r>
              <a:rPr lang="en-US" sz="2400" i="1" dirty="0">
                <a:latin typeface="Times New Roman" panose="02020603050405020304" pitchFamily="18" charset="0"/>
                <a:cs typeface="Times New Roman" panose="02020603050405020304" pitchFamily="18" charset="0"/>
              </a:rPr>
              <a:t>clean</a:t>
            </a:r>
            <a:r>
              <a:rPr lang="en-US" sz="2400" dirty="0">
                <a:latin typeface="Times New Roman" panose="02020603050405020304" pitchFamily="18" charset="0"/>
                <a:cs typeface="Times New Roman" panose="02020603050405020304" pitchFamily="18" charset="0"/>
              </a:rPr>
              <a:t>, </a:t>
            </a:r>
            <a:r>
              <a:rPr lang="en-US" sz="2400" i="1" dirty="0" err="1" smtClean="0">
                <a:latin typeface="Times New Roman" panose="02020603050405020304" pitchFamily="18" charset="0"/>
                <a:cs typeface="Times New Roman" panose="02020603050405020304" pitchFamily="18" charset="0"/>
              </a:rPr>
              <a:t>makedir</a:t>
            </a:r>
            <a:r>
              <a:rPr lang="en-US" sz="2400" dirty="0" smtClean="0">
                <a:latin typeface="Times New Roman" panose="02020603050405020304" pitchFamily="18" charset="0"/>
                <a:cs typeface="Times New Roman" panose="02020603050405020304" pitchFamily="18" charset="0"/>
              </a:rPr>
              <a:t>,</a:t>
            </a:r>
            <a:r>
              <a:rPr lang="en-US" sz="2400" dirty="0">
                <a:latin typeface="Times New Roman" panose="02020603050405020304" pitchFamily="18" charset="0"/>
                <a:cs typeface="Times New Roman" panose="02020603050405020304" pitchFamily="18" charset="0"/>
              </a:rPr>
              <a:t> </a:t>
            </a:r>
            <a:r>
              <a:rPr lang="en-US" sz="2400" i="1" dirty="0" smtClean="0">
                <a:latin typeface="Times New Roman" panose="02020603050405020304" pitchFamily="18" charset="0"/>
                <a:cs typeface="Times New Roman" panose="02020603050405020304" pitchFamily="18" charset="0"/>
              </a:rPr>
              <a:t>compile</a:t>
            </a:r>
            <a:r>
              <a:rPr lang="en-US" sz="2400" dirty="0" smtClean="0">
                <a:latin typeface="Times New Roman" panose="02020603050405020304" pitchFamily="18" charset="0"/>
                <a:cs typeface="Times New Roman" panose="02020603050405020304" pitchFamily="18" charset="0"/>
              </a:rPr>
              <a:t>, docs, jar, main. For </a:t>
            </a:r>
            <a:r>
              <a:rPr lang="en-US" sz="2400" dirty="0">
                <a:latin typeface="Times New Roman" panose="02020603050405020304" pitchFamily="18" charset="0"/>
                <a:cs typeface="Times New Roman" panose="02020603050405020304" pitchFamily="18" charset="0"/>
              </a:rPr>
              <a:t>example, we can compile the code by running:</a:t>
            </a:r>
            <a:endParaRPr lang="uk-UA" sz="2400" dirty="0">
              <a:latin typeface="Times New Roman" panose="02020603050405020304" pitchFamily="18" charset="0"/>
              <a:cs typeface="Times New Roman" panose="02020603050405020304" pitchFamily="18" charset="0"/>
            </a:endParaRPr>
          </a:p>
        </p:txBody>
      </p:sp>
      <p:sp>
        <p:nvSpPr>
          <p:cNvPr id="7" name="Прямоугольник 6"/>
          <p:cNvSpPr/>
          <p:nvPr/>
        </p:nvSpPr>
        <p:spPr>
          <a:xfrm>
            <a:off x="1460328" y="3674511"/>
            <a:ext cx="1713931" cy="461665"/>
          </a:xfrm>
          <a:prstGeom prst="rect">
            <a:avLst/>
          </a:prstGeom>
        </p:spPr>
        <p:txBody>
          <a:bodyPr wrap="none">
            <a:spAutoFit/>
          </a:bodyPr>
          <a:lstStyle/>
          <a:p>
            <a:r>
              <a:rPr lang="en-US" sz="2400" b="1" i="1" dirty="0">
                <a:latin typeface="Times New Roman" panose="02020603050405020304" pitchFamily="18" charset="0"/>
                <a:cs typeface="Times New Roman" panose="02020603050405020304" pitchFamily="18" charset="0"/>
              </a:rPr>
              <a:t>ant compile</a:t>
            </a:r>
            <a:endParaRPr lang="uk-UA" sz="2400" b="1"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7080081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79120" y="205740"/>
            <a:ext cx="10927081" cy="1851661"/>
          </a:xfrm>
        </p:spPr>
        <p:txBody>
          <a:bodyPr/>
          <a:lstStyle/>
          <a:p>
            <a:r>
              <a:rPr lang="en-US" sz="9600" dirty="0"/>
              <a:t>A target </a:t>
            </a:r>
            <a:r>
              <a:rPr lang="en-US" sz="9600" dirty="0" smtClean="0"/>
              <a:t>attributes</a:t>
            </a:r>
            <a:endParaRPr lang="uk-UA" sz="9600" dirty="0"/>
          </a:p>
        </p:txBody>
      </p:sp>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pic>
        <p:nvPicPr>
          <p:cNvPr id="5124" name="Picture 4"/>
          <p:cNvPicPr>
            <a:picLocks noChangeAspect="1" noChangeArrowheads="1"/>
          </p:cNvPicPr>
          <p:nvPr/>
        </p:nvPicPr>
        <p:blipFill rotWithShape="1">
          <a:blip r:embed="rId2">
            <a:extLst>
              <a:ext uri="{28A0092B-C50C-407E-A947-70E740481C1C}">
                <a14:useLocalDpi xmlns:a14="http://schemas.microsoft.com/office/drawing/2010/main" val="0"/>
              </a:ext>
            </a:extLst>
          </a:blip>
          <a:srcRect l="715" t="25525" r="786" b="6753"/>
          <a:stretch/>
        </p:blipFill>
        <p:spPr bwMode="auto">
          <a:xfrm>
            <a:off x="876300" y="1684020"/>
            <a:ext cx="10134600" cy="41890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1036365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1" y="685799"/>
            <a:ext cx="10820400" cy="1371601"/>
          </a:xfrm>
        </p:spPr>
        <p:txBody>
          <a:bodyPr/>
          <a:lstStyle/>
          <a:p>
            <a:r>
              <a:rPr lang="en-US" dirty="0" smtClean="0"/>
              <a:t>Cases</a:t>
            </a:r>
            <a:endParaRPr lang="uk-UA" dirty="0"/>
          </a:p>
        </p:txBody>
      </p:sp>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sp>
        <p:nvSpPr>
          <p:cNvPr id="9" name="TextBox 8"/>
          <p:cNvSpPr txBox="1"/>
          <p:nvPr/>
        </p:nvSpPr>
        <p:spPr>
          <a:xfrm>
            <a:off x="693420" y="2057400"/>
            <a:ext cx="11087100" cy="3416320"/>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Ant tries to execute the targets in the </a:t>
            </a:r>
            <a:r>
              <a:rPr lang="en-US" sz="2400" i="1" dirty="0">
                <a:latin typeface="Times New Roman" panose="02020603050405020304" pitchFamily="18" charset="0"/>
                <a:cs typeface="Times New Roman" panose="02020603050405020304" pitchFamily="18" charset="0"/>
              </a:rPr>
              <a:t>depends</a:t>
            </a:r>
            <a:r>
              <a:rPr lang="en-US" sz="2400" dirty="0">
                <a:latin typeface="Times New Roman" panose="02020603050405020304" pitchFamily="18" charset="0"/>
                <a:cs typeface="Times New Roman" panose="02020603050405020304" pitchFamily="18" charset="0"/>
              </a:rPr>
              <a:t> attribute in the order they appear (from left to right). </a:t>
            </a:r>
            <a:endParaRPr lang="en-US" sz="2400" dirty="0" smtClean="0">
              <a:latin typeface="Times New Roman" panose="02020603050405020304" pitchFamily="18" charset="0"/>
              <a:cs typeface="Times New Roman" panose="02020603050405020304" pitchFamily="18" charset="0"/>
            </a:endParaRPr>
          </a:p>
          <a:p>
            <a:endParaRPr lang="en-US" sz="2400" dirty="0" smtClean="0">
              <a:latin typeface="Times New Roman" panose="02020603050405020304" pitchFamily="18" charset="0"/>
              <a:cs typeface="Times New Roman" panose="02020603050405020304" pitchFamily="18" charset="0"/>
            </a:endParaRPr>
          </a:p>
          <a:p>
            <a:endParaRPr lang="en-US" sz="2400" dirty="0" smtClean="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r>
              <a:rPr lang="en-US" sz="2400" dirty="0" smtClean="0">
                <a:latin typeface="Times New Roman" panose="02020603050405020304" pitchFamily="18" charset="0"/>
                <a:cs typeface="Times New Roman" panose="02020603050405020304" pitchFamily="18" charset="0"/>
              </a:rPr>
              <a:t>Suppose </a:t>
            </a:r>
            <a:r>
              <a:rPr lang="en-US" sz="2400" dirty="0">
                <a:latin typeface="Times New Roman" panose="02020603050405020304" pitchFamily="18" charset="0"/>
                <a:cs typeface="Times New Roman" panose="02020603050405020304" pitchFamily="18" charset="0"/>
              </a:rPr>
              <a:t>we want to execute target D. From its </a:t>
            </a:r>
            <a:r>
              <a:rPr lang="en-US" sz="2400" i="1" dirty="0">
                <a:latin typeface="Times New Roman" panose="02020603050405020304" pitchFamily="18" charset="0"/>
                <a:cs typeface="Times New Roman" panose="02020603050405020304" pitchFamily="18" charset="0"/>
              </a:rPr>
              <a:t>depends</a:t>
            </a:r>
            <a:r>
              <a:rPr lang="en-US" sz="2400" dirty="0">
                <a:latin typeface="Times New Roman" panose="02020603050405020304" pitchFamily="18" charset="0"/>
                <a:cs typeface="Times New Roman" panose="02020603050405020304" pitchFamily="18" charset="0"/>
              </a:rPr>
              <a:t> attribute, you might think that first target C, then B and then A is executed. Wrong! C depends on B, and B depends on A, so first A is executed, then B, then C, and finally D</a:t>
            </a:r>
            <a:r>
              <a:rPr lang="en-US" sz="2400" dirty="0" smtClean="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p:txBody>
      </p:sp>
      <p:sp>
        <p:nvSpPr>
          <p:cNvPr id="2" name="Прямоугольник 1"/>
          <p:cNvSpPr/>
          <p:nvPr/>
        </p:nvSpPr>
        <p:spPr>
          <a:xfrm>
            <a:off x="4510775" y="5496640"/>
            <a:ext cx="3792705" cy="461665"/>
          </a:xfrm>
          <a:prstGeom prst="rect">
            <a:avLst/>
          </a:prstGeom>
        </p:spPr>
        <p:txBody>
          <a:bodyPr wrap="none">
            <a:spAutoFit/>
          </a:bodyPr>
          <a:lstStyle/>
          <a:p>
            <a:r>
              <a:rPr lang="en-US" sz="2400" b="1" dirty="0">
                <a:latin typeface="Times New Roman" panose="02020603050405020304" pitchFamily="18" charset="0"/>
                <a:cs typeface="Times New Roman" panose="02020603050405020304" pitchFamily="18" charset="0"/>
              </a:rPr>
              <a:t>Call-Graph:</a:t>
            </a:r>
            <a:r>
              <a:rPr lang="en-US" sz="2400" dirty="0">
                <a:latin typeface="Times New Roman" panose="02020603050405020304" pitchFamily="18" charset="0"/>
                <a:cs typeface="Times New Roman" panose="02020603050405020304" pitchFamily="18" charset="0"/>
              </a:rPr>
              <a:t> A → B → C →</a:t>
            </a:r>
            <a:endParaRPr lang="en-US" sz="2400" dirty="0">
              <a:latin typeface="Times New Roman" panose="02020603050405020304" pitchFamily="18" charset="0"/>
              <a:cs typeface="Times New Roman" panose="02020603050405020304" pitchFamily="18" charset="0"/>
            </a:endParaRPr>
          </a:p>
        </p:txBody>
      </p:sp>
      <p:pic>
        <p:nvPicPr>
          <p:cNvPr id="5123"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l="11571" t="58911" r="34643" b="17941"/>
          <a:stretch/>
        </p:blipFill>
        <p:spPr bwMode="auto">
          <a:xfrm>
            <a:off x="2225040" y="2782580"/>
            <a:ext cx="5737860" cy="14846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8946287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1" y="685799"/>
            <a:ext cx="10820400" cy="1371601"/>
          </a:xfrm>
        </p:spPr>
        <p:txBody>
          <a:bodyPr/>
          <a:lstStyle/>
          <a:p>
            <a:r>
              <a:rPr lang="en-US" dirty="0" smtClean="0"/>
              <a:t>Cases</a:t>
            </a:r>
            <a:endParaRPr lang="uk-UA" dirty="0"/>
          </a:p>
        </p:txBody>
      </p:sp>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sp>
        <p:nvSpPr>
          <p:cNvPr id="9" name="TextBox 8"/>
          <p:cNvSpPr txBox="1"/>
          <p:nvPr/>
        </p:nvSpPr>
        <p:spPr>
          <a:xfrm>
            <a:off x="693420" y="2057400"/>
            <a:ext cx="11087100" cy="3785652"/>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A target also has the ability to perform its execution if (or unless) a property has been set</a:t>
            </a:r>
            <a:r>
              <a:rPr lang="en-US" sz="2400" dirty="0" smtClean="0">
                <a:latin typeface="Times New Roman" panose="02020603050405020304" pitchFamily="18" charset="0"/>
                <a:cs typeface="Times New Roman" panose="02020603050405020304" pitchFamily="18" charset="0"/>
              </a:rPr>
              <a:t>.</a:t>
            </a:r>
            <a:r>
              <a:rPr lang="en-US" sz="2400" dirty="0">
                <a:latin typeface="Times New Roman" panose="02020603050405020304" pitchFamily="18" charset="0"/>
                <a:cs typeface="Times New Roman" panose="02020603050405020304" pitchFamily="18" charset="0"/>
              </a:rPr>
              <a:t> </a:t>
            </a:r>
            <a:endParaRPr lang="en-US" sz="2400" dirty="0" smtClean="0">
              <a:latin typeface="Times New Roman" panose="02020603050405020304" pitchFamily="18" charset="0"/>
              <a:cs typeface="Times New Roman" panose="02020603050405020304" pitchFamily="18" charset="0"/>
            </a:endParaRPr>
          </a:p>
          <a:p>
            <a:endParaRPr lang="en-US" sz="2400" b="1" dirty="0"/>
          </a:p>
          <a:p>
            <a:endParaRPr lang="en-US" sz="2400" b="1" dirty="0" smtClean="0"/>
          </a:p>
          <a:p>
            <a:endParaRPr lang="en-US" sz="2400" b="1" dirty="0" smtClean="0"/>
          </a:p>
          <a:p>
            <a:r>
              <a:rPr lang="en-US" sz="2400" dirty="0">
                <a:latin typeface="Times New Roman" panose="02020603050405020304" pitchFamily="18" charset="0"/>
                <a:cs typeface="Times New Roman" panose="02020603050405020304" pitchFamily="18" charset="0"/>
              </a:rPr>
              <a:t>In the first example, if the </a:t>
            </a:r>
            <a:r>
              <a:rPr lang="en-US" sz="2400" dirty="0">
                <a:latin typeface="Times New Roman" panose="02020603050405020304" pitchFamily="18" charset="0"/>
                <a:cs typeface="Times New Roman" panose="02020603050405020304" pitchFamily="18" charset="0"/>
              </a:rPr>
              <a:t>module-A-present</a:t>
            </a:r>
            <a:r>
              <a:rPr lang="en-US" sz="2400" dirty="0">
                <a:latin typeface="Times New Roman" panose="02020603050405020304" pitchFamily="18" charset="0"/>
                <a:cs typeface="Times New Roman" panose="02020603050405020304" pitchFamily="18" charset="0"/>
              </a:rPr>
              <a:t> property is set (to any value, e.g. </a:t>
            </a:r>
            <a:r>
              <a:rPr lang="en-US" sz="2400" dirty="0">
                <a:latin typeface="Times New Roman" panose="02020603050405020304" pitchFamily="18" charset="0"/>
                <a:cs typeface="Times New Roman" panose="02020603050405020304" pitchFamily="18" charset="0"/>
              </a:rPr>
              <a:t>false</a:t>
            </a:r>
            <a:r>
              <a:rPr lang="en-US" sz="2400" dirty="0">
                <a:latin typeface="Times New Roman" panose="02020603050405020304" pitchFamily="18" charset="0"/>
                <a:cs typeface="Times New Roman" panose="02020603050405020304" pitchFamily="18" charset="0"/>
              </a:rPr>
              <a:t>), the target will be run. In the second example, if the </a:t>
            </a:r>
            <a:r>
              <a:rPr lang="en-US" sz="2400" dirty="0">
                <a:latin typeface="Times New Roman" panose="02020603050405020304" pitchFamily="18" charset="0"/>
                <a:cs typeface="Times New Roman" panose="02020603050405020304" pitchFamily="18" charset="0"/>
              </a:rPr>
              <a:t>module-A-present</a:t>
            </a:r>
            <a:r>
              <a:rPr lang="en-US" sz="2400" dirty="0">
                <a:latin typeface="Times New Roman" panose="02020603050405020304" pitchFamily="18" charset="0"/>
                <a:cs typeface="Times New Roman" panose="02020603050405020304" pitchFamily="18" charset="0"/>
              </a:rPr>
              <a:t> property is set (again, to any value), the target will not be run</a:t>
            </a:r>
            <a:r>
              <a:rPr lang="en-US" sz="2400" dirty="0" smtClean="0">
                <a:latin typeface="Times New Roman" panose="02020603050405020304" pitchFamily="18" charset="0"/>
                <a:cs typeface="Times New Roman" panose="02020603050405020304" pitchFamily="18" charset="0"/>
              </a:rPr>
              <a:t>.</a:t>
            </a:r>
          </a:p>
          <a:p>
            <a:endParaRPr lang="en-US" sz="2400" b="1" dirty="0" smtClean="0">
              <a:latin typeface="Times New Roman" panose="02020603050405020304" pitchFamily="18" charset="0"/>
              <a:cs typeface="Times New Roman" panose="02020603050405020304" pitchFamily="18" charset="0"/>
            </a:endParaRPr>
          </a:p>
          <a:p>
            <a:r>
              <a:rPr lang="en-US" sz="2400" b="1" dirty="0" smtClean="0">
                <a:latin typeface="Times New Roman" panose="02020603050405020304" pitchFamily="18" charset="0"/>
                <a:cs typeface="Times New Roman" panose="02020603050405020304" pitchFamily="18" charset="0"/>
              </a:rPr>
              <a:t>Note</a:t>
            </a:r>
            <a:r>
              <a:rPr lang="en-US" sz="2400" b="1" dirty="0">
                <a:latin typeface="Times New Roman" panose="02020603050405020304" pitchFamily="18" charset="0"/>
                <a:cs typeface="Times New Roman" panose="02020603050405020304" pitchFamily="18" charset="0"/>
              </a:rPr>
              <a:t>:</a:t>
            </a:r>
            <a:r>
              <a:rPr lang="en-US" sz="2400" dirty="0">
                <a:latin typeface="Times New Roman" panose="02020603050405020304" pitchFamily="18" charset="0"/>
                <a:cs typeface="Times New Roman" panose="02020603050405020304" pitchFamily="18" charset="0"/>
              </a:rPr>
              <a:t> Only one property name can be specified in the </a:t>
            </a:r>
            <a:r>
              <a:rPr lang="en-US" sz="2400" i="1" dirty="0">
                <a:latin typeface="Times New Roman" panose="02020603050405020304" pitchFamily="18" charset="0"/>
                <a:cs typeface="Times New Roman" panose="02020603050405020304" pitchFamily="18" charset="0"/>
              </a:rPr>
              <a:t>if</a:t>
            </a:r>
            <a:r>
              <a:rPr lang="en-US" sz="2400" dirty="0">
                <a:latin typeface="Times New Roman" panose="02020603050405020304" pitchFamily="18" charset="0"/>
                <a:cs typeface="Times New Roman" panose="02020603050405020304" pitchFamily="18" charset="0"/>
              </a:rPr>
              <a:t>/</a:t>
            </a:r>
            <a:r>
              <a:rPr lang="en-US" sz="2400" i="1" dirty="0">
                <a:latin typeface="Times New Roman" panose="02020603050405020304" pitchFamily="18" charset="0"/>
                <a:cs typeface="Times New Roman" panose="02020603050405020304" pitchFamily="18" charset="0"/>
              </a:rPr>
              <a:t>unless</a:t>
            </a:r>
            <a:r>
              <a:rPr lang="en-US" sz="2400" dirty="0">
                <a:latin typeface="Times New Roman" panose="02020603050405020304" pitchFamily="18" charset="0"/>
                <a:cs typeface="Times New Roman" panose="02020603050405020304" pitchFamily="18" charset="0"/>
              </a:rPr>
              <a:t> attribute.</a:t>
            </a:r>
            <a:endParaRPr lang="en-US" sz="2400" dirty="0" smtClean="0">
              <a:latin typeface="Times New Roman" panose="02020603050405020304" pitchFamily="18" charset="0"/>
              <a:cs typeface="Times New Roman" panose="02020603050405020304" pitchFamily="18" charset="0"/>
            </a:endParaRPr>
          </a:p>
        </p:txBody>
      </p:sp>
      <p:pic>
        <p:nvPicPr>
          <p:cNvPr id="614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357" t="67821" r="143" b="12218"/>
          <a:stretch/>
        </p:blipFill>
        <p:spPr bwMode="auto">
          <a:xfrm>
            <a:off x="693420" y="2756148"/>
            <a:ext cx="10507980" cy="12801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5292321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1" y="685799"/>
            <a:ext cx="10820400" cy="1371601"/>
          </a:xfrm>
        </p:spPr>
        <p:txBody>
          <a:bodyPr/>
          <a:lstStyle/>
          <a:p>
            <a:r>
              <a:rPr lang="en-US" dirty="0" smtClean="0"/>
              <a:t>Pros &amp; Cons</a:t>
            </a:r>
            <a:endParaRPr lang="uk-UA" dirty="0"/>
          </a:p>
        </p:txBody>
      </p:sp>
      <p:sp>
        <p:nvSpPr>
          <p:cNvPr id="5" name="Text Placeholder 4"/>
          <p:cNvSpPr>
            <a:spLocks noGrp="1"/>
          </p:cNvSpPr>
          <p:nvPr>
            <p:ph type="body" sz="quarter" idx="10"/>
          </p:nvPr>
        </p:nvSpPr>
        <p:spPr/>
        <p:txBody>
          <a:bodyPr/>
          <a:lstStyle/>
          <a:p>
            <a:r>
              <a:rPr lang="en-US" dirty="0" err="1" smtClean="0"/>
              <a:t>Serhii</a:t>
            </a:r>
            <a:r>
              <a:rPr lang="en-US" dirty="0" smtClean="0"/>
              <a:t> </a:t>
            </a:r>
            <a:r>
              <a:rPr lang="en-US" dirty="0" err="1" smtClean="0"/>
              <a:t>Kolisnyk</a:t>
            </a:r>
            <a:endParaRPr lang="uk-UA" dirty="0"/>
          </a:p>
        </p:txBody>
      </p:sp>
      <p:sp>
        <p:nvSpPr>
          <p:cNvPr id="9" name="TextBox 8"/>
          <p:cNvSpPr txBox="1"/>
          <p:nvPr/>
        </p:nvSpPr>
        <p:spPr>
          <a:xfrm>
            <a:off x="693420" y="2057400"/>
            <a:ext cx="11087100" cy="3785652"/>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Pros:</a:t>
            </a:r>
            <a:endParaRPr lang="en-US" sz="2400" dirty="0">
              <a:latin typeface="Times New Roman" panose="02020603050405020304" pitchFamily="18" charset="0"/>
              <a:cs typeface="Times New Roman" panose="02020603050405020304" pitchFamily="18" charset="0"/>
            </a:endParaRPr>
          </a:p>
          <a:p>
            <a:r>
              <a:rPr lang="en-US" sz="2400" dirty="0" smtClean="0">
                <a:latin typeface="Times New Roman" panose="02020603050405020304" pitchFamily="18" charset="0"/>
                <a:cs typeface="Times New Roman" panose="02020603050405020304" pitchFamily="18" charset="0"/>
              </a:rPr>
              <a:t>* XML </a:t>
            </a:r>
            <a:r>
              <a:rPr lang="en-US" sz="2400" dirty="0">
                <a:latin typeface="Times New Roman" panose="02020603050405020304" pitchFamily="18" charset="0"/>
                <a:cs typeface="Times New Roman" panose="02020603050405020304" pitchFamily="18" charset="0"/>
              </a:rPr>
              <a:t>base means it works well with automatic tools.</a:t>
            </a:r>
          </a:p>
          <a:p>
            <a:r>
              <a:rPr lang="en-US" sz="2400" dirty="0" smtClean="0">
                <a:latin typeface="Times New Roman" panose="02020603050405020304" pitchFamily="18" charset="0"/>
                <a:cs typeface="Times New Roman" panose="02020603050405020304" pitchFamily="18" charset="0"/>
              </a:rPr>
              <a:t>* Solid </a:t>
            </a:r>
            <a:r>
              <a:rPr lang="en-US" sz="2400" dirty="0">
                <a:latin typeface="Times New Roman" panose="02020603050405020304" pitchFamily="18" charset="0"/>
                <a:cs typeface="Times New Roman" panose="02020603050405020304" pitchFamily="18" charset="0"/>
              </a:rPr>
              <a:t>and extensive documentation</a:t>
            </a:r>
            <a:r>
              <a:rPr lang="en-US" sz="2400" dirty="0" smtClean="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a:p>
            <a:r>
              <a:rPr lang="en-US" sz="2400" dirty="0" smtClean="0">
                <a:latin typeface="Times New Roman" panose="02020603050405020304" pitchFamily="18" charset="0"/>
                <a:cs typeface="Times New Roman" panose="02020603050405020304" pitchFamily="18" charset="0"/>
              </a:rPr>
              <a:t>* Once </a:t>
            </a:r>
            <a:r>
              <a:rPr lang="en-US" sz="2400" dirty="0">
                <a:latin typeface="Times New Roman" panose="02020603050405020304" pitchFamily="18" charset="0"/>
                <a:cs typeface="Times New Roman" panose="02020603050405020304" pitchFamily="18" charset="0"/>
              </a:rPr>
              <a:t>up and running, Ant gives you nearly full control over how things happen</a:t>
            </a:r>
            <a:r>
              <a:rPr lang="en-US" sz="2400" dirty="0" smtClean="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a:p>
            <a:r>
              <a:rPr lang="en-US" sz="2400" b="1" dirty="0" smtClean="0">
                <a:latin typeface="Times New Roman" panose="02020603050405020304" pitchFamily="18" charset="0"/>
                <a:cs typeface="Times New Roman" panose="02020603050405020304" pitchFamily="18" charset="0"/>
              </a:rPr>
              <a:t>Cons</a:t>
            </a:r>
            <a:r>
              <a:rPr lang="en-US" sz="2400" b="1" dirty="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a:p>
            <a:r>
              <a:rPr lang="en-US" sz="2400" dirty="0" smtClean="0">
                <a:latin typeface="Times New Roman" panose="02020603050405020304" pitchFamily="18" charset="0"/>
                <a:cs typeface="Times New Roman" panose="02020603050405020304" pitchFamily="18" charset="0"/>
              </a:rPr>
              <a:t>* XML </a:t>
            </a:r>
            <a:r>
              <a:rPr lang="en-US" sz="2400" dirty="0">
                <a:latin typeface="Times New Roman" panose="02020603050405020304" pitchFamily="18" charset="0"/>
                <a:cs typeface="Times New Roman" panose="02020603050405020304" pitchFamily="18" charset="0"/>
              </a:rPr>
              <a:t>base means less customization capabilities.</a:t>
            </a:r>
            <a:br>
              <a:rPr lang="en-US" sz="2400" dirty="0">
                <a:latin typeface="Times New Roman" panose="02020603050405020304" pitchFamily="18" charset="0"/>
                <a:cs typeface="Times New Roman" panose="02020603050405020304" pitchFamily="18" charset="0"/>
              </a:rPr>
            </a:br>
            <a:r>
              <a:rPr lang="en-US" sz="2400" dirty="0" smtClean="0">
                <a:latin typeface="Times New Roman" panose="02020603050405020304" pitchFamily="18" charset="0"/>
                <a:cs typeface="Times New Roman" panose="02020603050405020304" pitchFamily="18" charset="0"/>
              </a:rPr>
              <a:t>* Ant </a:t>
            </a:r>
            <a:r>
              <a:rPr lang="en-US" sz="2400" dirty="0">
                <a:latin typeface="Times New Roman" panose="02020603050405020304" pitchFamily="18" charset="0"/>
                <a:cs typeface="Times New Roman" panose="02020603050405020304" pitchFamily="18" charset="0"/>
              </a:rPr>
              <a:t>makes you do pretty much everything your self, which can be daunting</a:t>
            </a:r>
            <a:r>
              <a:rPr lang="en-US" sz="2400" dirty="0" smtClean="0">
                <a:latin typeface="Times New Roman" panose="02020603050405020304" pitchFamily="18" charset="0"/>
                <a:cs typeface="Times New Roman" panose="02020603050405020304" pitchFamily="18" charset="0"/>
              </a:rPr>
              <a:t>.</a:t>
            </a:r>
          </a:p>
          <a:p>
            <a:r>
              <a:rPr lang="en-US" sz="2400" dirty="0" smtClean="0">
                <a:latin typeface="Times New Roman" panose="02020603050405020304" pitchFamily="18" charset="0"/>
                <a:cs typeface="Times New Roman" panose="02020603050405020304" pitchFamily="18" charset="0"/>
              </a:rPr>
              <a:t>* Build </a:t>
            </a:r>
            <a:r>
              <a:rPr lang="en-US" sz="2400" dirty="0">
                <a:latin typeface="Times New Roman" panose="02020603050405020304" pitchFamily="18" charset="0"/>
                <a:cs typeface="Times New Roman" panose="02020603050405020304" pitchFamily="18" charset="0"/>
              </a:rPr>
              <a:t>scripts are often very different, which makes understanding other projects difficult.</a:t>
            </a:r>
            <a:br>
              <a:rPr lang="en-US" sz="2400" dirty="0">
                <a:latin typeface="Times New Roman" panose="02020603050405020304" pitchFamily="18" charset="0"/>
                <a:cs typeface="Times New Roman" panose="02020603050405020304" pitchFamily="18" charset="0"/>
              </a:rPr>
            </a:br>
            <a:r>
              <a:rPr lang="en-US" sz="2400" dirty="0" smtClean="0">
                <a:latin typeface="Times New Roman" panose="02020603050405020304" pitchFamily="18" charset="0"/>
                <a:cs typeface="Times New Roman" panose="02020603050405020304" pitchFamily="18" charset="0"/>
              </a:rPr>
              <a:t>* As </a:t>
            </a:r>
            <a:r>
              <a:rPr lang="en-US" sz="2400" dirty="0">
                <a:latin typeface="Times New Roman" panose="02020603050405020304" pitchFamily="18" charset="0"/>
                <a:cs typeface="Times New Roman" panose="02020603050405020304" pitchFamily="18" charset="0"/>
              </a:rPr>
              <a:t>an old established tool, the community is fairly dead.</a:t>
            </a:r>
          </a:p>
        </p:txBody>
      </p:sp>
    </p:spTree>
    <p:extLst>
      <p:ext uri="{BB962C8B-B14F-4D97-AF65-F5344CB8AC3E}">
        <p14:creationId xmlns:p14="http://schemas.microsoft.com/office/powerpoint/2010/main" val="2322517880"/>
      </p:ext>
    </p:extLst>
  </p:cSld>
  <p:clrMapOvr>
    <a:masterClrMapping/>
  </p:clrMapOvr>
  <p:timing>
    <p:tnLst>
      <p:par>
        <p:cTn id="1" dur="indefinite" restart="never" nodeType="tmRoot"/>
      </p:par>
    </p:tnLst>
  </p:timing>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Custom 1">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oftServeTemplate" id="{1EECC8DE-A8A5-45A7-969A-C21752D4B3E4}" vid="{444DEE5D-51F1-4029-8FDB-DB417F7B394A}"/>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oftServeTemplate" id="{1EECC8DE-A8A5-45A7-969A-C21752D4B3E4}" vid="{0103479C-70CD-40C7-BA0E-A151EE336BC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Props1.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96B3B9E-03D8-4766-BF45-6129617CF026}">
  <ds:schemaRefs>
    <ds:schemaRef ds:uri="http://schemas.microsoft.com/sharepoint/v3/contenttype/forms"/>
  </ds:schemaRefs>
</ds:datastoreItem>
</file>

<file path=customXml/itemProps3.xml><?xml version="1.0" encoding="utf-8"?>
<ds:datastoreItem xmlns:ds="http://schemas.openxmlformats.org/officeDocument/2006/customXml" ds:itemID="{B3A1340B-3A1B-4156-ADE3-51DF6C2C795D}">
  <ds:schemaRefs>
    <ds:schemaRef ds:uri="835f28f2-30f1-4728-84d2-86d96e143488"/>
    <ds:schemaRef ds:uri="http://schemas.microsoft.com/office/2006/documentManagement/types"/>
    <ds:schemaRef ds:uri="http://schemas.openxmlformats.org/package/2006/metadata/core-properties"/>
    <ds:schemaRef ds:uri="http://purl.org/dc/dcmitype/"/>
    <ds:schemaRef ds:uri="http://purl.org/dc/elements/1.1/"/>
    <ds:schemaRef ds:uri="http://schemas.microsoft.com/office/infopath/2007/PartnerControls"/>
    <ds:schemaRef ds:uri="http://schemas.microsoft.com/office/2006/metadata/properties"/>
    <ds:schemaRef ds:uri="341e6018-ac0a-4dfb-8409-db9e0d25502e"/>
    <ds:schemaRef ds:uri="http://www.w3.org/XML/1998/namespace"/>
    <ds:schemaRef ds:uri="http://purl.org/dc/terms/"/>
  </ds:schemaRefs>
</ds:datastoreItem>
</file>

<file path=docProps/app.xml><?xml version="1.0" encoding="utf-8"?>
<Properties xmlns="http://schemas.openxmlformats.org/officeDocument/2006/extended-properties" xmlns:vt="http://schemas.openxmlformats.org/officeDocument/2006/docPropsVTypes">
  <Template>SoftServeTemplate_Black</Template>
  <TotalTime>910</TotalTime>
  <Words>941</Words>
  <Application>Microsoft Office PowerPoint</Application>
  <PresentationFormat>Произвольный</PresentationFormat>
  <Paragraphs>203</Paragraphs>
  <Slides>26</Slides>
  <Notes>0</Notes>
  <HiddenSlides>0</HiddenSlides>
  <MMClips>0</MMClips>
  <ScaleCrop>false</ScaleCrop>
  <HeadingPairs>
    <vt:vector size="6" baseType="variant">
      <vt:variant>
        <vt:lpstr>Использованные шрифты</vt:lpstr>
      </vt:variant>
      <vt:variant>
        <vt:i4>6</vt:i4>
      </vt:variant>
      <vt:variant>
        <vt:lpstr>Тема</vt:lpstr>
      </vt:variant>
      <vt:variant>
        <vt:i4>2</vt:i4>
      </vt:variant>
      <vt:variant>
        <vt:lpstr>Заголовки слайдов</vt:lpstr>
      </vt:variant>
      <vt:variant>
        <vt:i4>26</vt:i4>
      </vt:variant>
    </vt:vector>
  </HeadingPairs>
  <TitlesOfParts>
    <vt:vector size="34" baseType="lpstr">
      <vt:lpstr>Arial</vt:lpstr>
      <vt:lpstr>Times New Roman</vt:lpstr>
      <vt:lpstr>Calibri</vt:lpstr>
      <vt:lpstr>Verdana</vt:lpstr>
      <vt:lpstr>Proxima Nova Black</vt:lpstr>
      <vt:lpstr>Open Sans</vt:lpstr>
      <vt:lpstr>DARK THEME</vt:lpstr>
      <vt:lpstr>LIGHT-THEME</vt:lpstr>
      <vt:lpstr>Ant Maven Gradle</vt:lpstr>
      <vt:lpstr>Ant</vt:lpstr>
      <vt:lpstr>History</vt:lpstr>
      <vt:lpstr>Structure </vt:lpstr>
      <vt:lpstr>Презентация PowerPoint</vt:lpstr>
      <vt:lpstr>A target attributes</vt:lpstr>
      <vt:lpstr>Cases</vt:lpstr>
      <vt:lpstr>Cases</vt:lpstr>
      <vt:lpstr>Pros &amp; Cons</vt:lpstr>
      <vt:lpstr>Maven</vt:lpstr>
      <vt:lpstr>History</vt:lpstr>
      <vt:lpstr>POM</vt:lpstr>
      <vt:lpstr>Structure</vt:lpstr>
      <vt:lpstr>Презентация PowerPoint</vt:lpstr>
      <vt:lpstr>pom.xml</vt:lpstr>
      <vt:lpstr>Презентация PowerPoint</vt:lpstr>
      <vt:lpstr>Lifecycle</vt:lpstr>
      <vt:lpstr>Phases of a Maven Build Lifecycle </vt:lpstr>
      <vt:lpstr>Scope </vt:lpstr>
      <vt:lpstr>Pros &amp; Cons</vt:lpstr>
      <vt:lpstr>Gradle</vt:lpstr>
      <vt:lpstr>Structure</vt:lpstr>
      <vt:lpstr>Презентация PowerPoint</vt:lpstr>
      <vt:lpstr>Pros &amp; Cons</vt:lpstr>
      <vt:lpstr>Pros &amp; Cons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Liubov Koliasa</dc:creator>
  <cp:lastModifiedBy>serg</cp:lastModifiedBy>
  <cp:revision>21</cp:revision>
  <dcterms:created xsi:type="dcterms:W3CDTF">2018-12-11T16:43:22Z</dcterms:created>
  <dcterms:modified xsi:type="dcterms:W3CDTF">2019-06-13T10:39:21Z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

<file path=docProps/thumbnail.jpeg>
</file>